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396" r:id="rId3"/>
    <p:sldId id="397" r:id="rId4"/>
    <p:sldId id="400" r:id="rId5"/>
    <p:sldId id="398" r:id="rId6"/>
    <p:sldId id="399" r:id="rId7"/>
    <p:sldId id="402" r:id="rId8"/>
    <p:sldId id="438" r:id="rId9"/>
    <p:sldId id="404" r:id="rId10"/>
    <p:sldId id="403" r:id="rId11"/>
    <p:sldId id="469" r:id="rId12"/>
    <p:sldId id="468" r:id="rId13"/>
    <p:sldId id="470" r:id="rId14"/>
    <p:sldId id="409" r:id="rId15"/>
    <p:sldId id="413" r:id="rId16"/>
    <p:sldId id="440" r:id="rId17"/>
    <p:sldId id="471" r:id="rId18"/>
    <p:sldId id="472" r:id="rId19"/>
    <p:sldId id="473" r:id="rId20"/>
    <p:sldId id="474" r:id="rId21"/>
    <p:sldId id="475" r:id="rId22"/>
    <p:sldId id="476" r:id="rId23"/>
    <p:sldId id="458" r:id="rId24"/>
    <p:sldId id="417" r:id="rId25"/>
    <p:sldId id="461" r:id="rId26"/>
    <p:sldId id="465" r:id="rId27"/>
    <p:sldId id="406" r:id="rId28"/>
    <p:sldId id="477" r:id="rId29"/>
    <p:sldId id="478" r:id="rId30"/>
    <p:sldId id="479" r:id="rId31"/>
    <p:sldId id="480" r:id="rId32"/>
    <p:sldId id="466" r:id="rId33"/>
    <p:sldId id="460" r:id="rId34"/>
    <p:sldId id="481" r:id="rId35"/>
    <p:sldId id="459" r:id="rId36"/>
    <p:sldId id="419" r:id="rId37"/>
    <p:sldId id="462" r:id="rId38"/>
    <p:sldId id="463" r:id="rId39"/>
    <p:sldId id="464" r:id="rId40"/>
    <p:sldId id="431" r:id="rId41"/>
    <p:sldId id="432"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92" d="100"/>
          <a:sy n="92" d="100"/>
        </p:scale>
        <p:origin x="-1062" y="-10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0C0FC-2AFB-410D-AACF-570EB467E7FB}" type="datetimeFigureOut">
              <a:rPr lang="it-IT" smtClean="0"/>
              <a:t>23/05/2018</a:t>
            </a:fld>
            <a:endParaRPr lang="it-IT"/>
          </a:p>
        </p:txBody>
      </p:sp>
      <p:sp>
        <p:nvSpPr>
          <p:cNvPr id="4" name="Segnaposto immagin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857E9-0095-4C85-9AF7-FE1D6E656202}" type="slidenum">
              <a:rPr lang="it-IT" smtClean="0"/>
              <a:t>‹N›</a:t>
            </a:fld>
            <a:endParaRPr lang="it-IT"/>
          </a:p>
        </p:txBody>
      </p:sp>
    </p:spTree>
    <p:extLst>
      <p:ext uri="{BB962C8B-B14F-4D97-AF65-F5344CB8AC3E}">
        <p14:creationId xmlns:p14="http://schemas.microsoft.com/office/powerpoint/2010/main" val="269461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2772" name="Segnaposto numero diapositiva 3"/>
          <p:cNvSpPr>
            <a:spLocks noGrp="1"/>
          </p:cNvSpPr>
          <p:nvPr>
            <p:ph type="sldNum" sz="quarter" idx="5"/>
          </p:nvPr>
        </p:nvSpPr>
        <p:spPr bwMode="auto">
          <a:ln>
            <a:miter lim="800000"/>
            <a:headEnd/>
            <a:tailEnd/>
          </a:ln>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fld id="{86A0C1C7-E5BF-406B-88BF-6BC80222578D}" type="slidenum">
              <a:rPr lang="it-IT" sz="1200"/>
              <a:pPr eaLnBrk="1" hangingPunct="1"/>
              <a:t>1</a:t>
            </a:fld>
            <a:endParaRPr lang="it-IT" sz="1200"/>
          </a:p>
        </p:txBody>
      </p:sp>
    </p:spTree>
    <p:extLst>
      <p:ext uri="{BB962C8B-B14F-4D97-AF65-F5344CB8AC3E}">
        <p14:creationId xmlns:p14="http://schemas.microsoft.com/office/powerpoint/2010/main" val="86617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10</a:t>
            </a:fld>
            <a:endParaRPr lang="it-IT"/>
          </a:p>
        </p:txBody>
      </p:sp>
    </p:spTree>
    <p:extLst>
      <p:ext uri="{BB962C8B-B14F-4D97-AF65-F5344CB8AC3E}">
        <p14:creationId xmlns:p14="http://schemas.microsoft.com/office/powerpoint/2010/main" val="624068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11</a:t>
            </a:fld>
            <a:endParaRPr lang="it-IT"/>
          </a:p>
        </p:txBody>
      </p:sp>
    </p:spTree>
    <p:extLst>
      <p:ext uri="{BB962C8B-B14F-4D97-AF65-F5344CB8AC3E}">
        <p14:creationId xmlns:p14="http://schemas.microsoft.com/office/powerpoint/2010/main" val="62406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12</a:t>
            </a:fld>
            <a:endParaRPr lang="it-IT"/>
          </a:p>
        </p:txBody>
      </p:sp>
    </p:spTree>
    <p:extLst>
      <p:ext uri="{BB962C8B-B14F-4D97-AF65-F5344CB8AC3E}">
        <p14:creationId xmlns:p14="http://schemas.microsoft.com/office/powerpoint/2010/main" val="624068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13</a:t>
            </a:fld>
            <a:endParaRPr lang="it-IT"/>
          </a:p>
        </p:txBody>
      </p:sp>
    </p:spTree>
    <p:extLst>
      <p:ext uri="{BB962C8B-B14F-4D97-AF65-F5344CB8AC3E}">
        <p14:creationId xmlns:p14="http://schemas.microsoft.com/office/powerpoint/2010/main" val="624068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636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035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69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17</a:t>
            </a:fld>
            <a:endParaRPr lang="it-IT"/>
          </a:p>
        </p:txBody>
      </p:sp>
    </p:spTree>
    <p:extLst>
      <p:ext uri="{BB962C8B-B14F-4D97-AF65-F5344CB8AC3E}">
        <p14:creationId xmlns:p14="http://schemas.microsoft.com/office/powerpoint/2010/main" val="126302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18</a:t>
            </a:fld>
            <a:endParaRPr lang="it-IT"/>
          </a:p>
        </p:txBody>
      </p:sp>
    </p:spTree>
    <p:extLst>
      <p:ext uri="{BB962C8B-B14F-4D97-AF65-F5344CB8AC3E}">
        <p14:creationId xmlns:p14="http://schemas.microsoft.com/office/powerpoint/2010/main" val="12630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19</a:t>
            </a:fld>
            <a:endParaRPr lang="it-IT"/>
          </a:p>
        </p:txBody>
      </p:sp>
    </p:spTree>
    <p:extLst>
      <p:ext uri="{BB962C8B-B14F-4D97-AF65-F5344CB8AC3E}">
        <p14:creationId xmlns:p14="http://schemas.microsoft.com/office/powerpoint/2010/main" val="12630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a:t>
            </a:fld>
            <a:endParaRPr lang="it-IT"/>
          </a:p>
        </p:txBody>
      </p:sp>
    </p:spTree>
    <p:extLst>
      <p:ext uri="{BB962C8B-B14F-4D97-AF65-F5344CB8AC3E}">
        <p14:creationId xmlns:p14="http://schemas.microsoft.com/office/powerpoint/2010/main" val="1124059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20</a:t>
            </a:fld>
            <a:endParaRPr lang="it-IT"/>
          </a:p>
        </p:txBody>
      </p:sp>
    </p:spTree>
    <p:extLst>
      <p:ext uri="{BB962C8B-B14F-4D97-AF65-F5344CB8AC3E}">
        <p14:creationId xmlns:p14="http://schemas.microsoft.com/office/powerpoint/2010/main" val="126302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21</a:t>
            </a:fld>
            <a:endParaRPr lang="it-IT"/>
          </a:p>
        </p:txBody>
      </p:sp>
    </p:spTree>
    <p:extLst>
      <p:ext uri="{BB962C8B-B14F-4D97-AF65-F5344CB8AC3E}">
        <p14:creationId xmlns:p14="http://schemas.microsoft.com/office/powerpoint/2010/main" val="126302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22</a:t>
            </a:fld>
            <a:endParaRPr lang="it-IT"/>
          </a:p>
        </p:txBody>
      </p:sp>
    </p:spTree>
    <p:extLst>
      <p:ext uri="{BB962C8B-B14F-4D97-AF65-F5344CB8AC3E}">
        <p14:creationId xmlns:p14="http://schemas.microsoft.com/office/powerpoint/2010/main" val="126302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23</a:t>
            </a:fld>
            <a:endParaRPr lang="it-IT"/>
          </a:p>
        </p:txBody>
      </p:sp>
    </p:spTree>
    <p:extLst>
      <p:ext uri="{BB962C8B-B14F-4D97-AF65-F5344CB8AC3E}">
        <p14:creationId xmlns:p14="http://schemas.microsoft.com/office/powerpoint/2010/main" val="3710326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80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231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107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27</a:t>
            </a:fld>
            <a:endParaRPr lang="it-IT"/>
          </a:p>
        </p:txBody>
      </p:sp>
    </p:spTree>
    <p:extLst>
      <p:ext uri="{BB962C8B-B14F-4D97-AF65-F5344CB8AC3E}">
        <p14:creationId xmlns:p14="http://schemas.microsoft.com/office/powerpoint/2010/main" val="3515873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28</a:t>
            </a:fld>
            <a:endParaRPr lang="it-IT"/>
          </a:p>
        </p:txBody>
      </p:sp>
    </p:spTree>
    <p:extLst>
      <p:ext uri="{BB962C8B-B14F-4D97-AF65-F5344CB8AC3E}">
        <p14:creationId xmlns:p14="http://schemas.microsoft.com/office/powerpoint/2010/main" val="3515873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29</a:t>
            </a:fld>
            <a:endParaRPr lang="it-IT"/>
          </a:p>
        </p:txBody>
      </p:sp>
    </p:spTree>
    <p:extLst>
      <p:ext uri="{BB962C8B-B14F-4D97-AF65-F5344CB8AC3E}">
        <p14:creationId xmlns:p14="http://schemas.microsoft.com/office/powerpoint/2010/main" val="351587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a:t>
            </a:fld>
            <a:endParaRPr lang="it-IT"/>
          </a:p>
        </p:txBody>
      </p:sp>
    </p:spTree>
    <p:extLst>
      <p:ext uri="{BB962C8B-B14F-4D97-AF65-F5344CB8AC3E}">
        <p14:creationId xmlns:p14="http://schemas.microsoft.com/office/powerpoint/2010/main" val="3826923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30</a:t>
            </a:fld>
            <a:endParaRPr lang="it-IT"/>
          </a:p>
        </p:txBody>
      </p:sp>
    </p:spTree>
    <p:extLst>
      <p:ext uri="{BB962C8B-B14F-4D97-AF65-F5344CB8AC3E}">
        <p14:creationId xmlns:p14="http://schemas.microsoft.com/office/powerpoint/2010/main" val="3515873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31</a:t>
            </a:fld>
            <a:endParaRPr lang="it-IT"/>
          </a:p>
        </p:txBody>
      </p:sp>
    </p:spTree>
    <p:extLst>
      <p:ext uri="{BB962C8B-B14F-4D97-AF65-F5344CB8AC3E}">
        <p14:creationId xmlns:p14="http://schemas.microsoft.com/office/powerpoint/2010/main" val="3515873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32</a:t>
            </a:fld>
            <a:endParaRPr lang="it-IT"/>
          </a:p>
        </p:txBody>
      </p:sp>
    </p:spTree>
    <p:extLst>
      <p:ext uri="{BB962C8B-B14F-4D97-AF65-F5344CB8AC3E}">
        <p14:creationId xmlns:p14="http://schemas.microsoft.com/office/powerpoint/2010/main" val="1385415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33</a:t>
            </a:fld>
            <a:endParaRPr lang="it-IT"/>
          </a:p>
        </p:txBody>
      </p:sp>
    </p:spTree>
    <p:extLst>
      <p:ext uri="{BB962C8B-B14F-4D97-AF65-F5344CB8AC3E}">
        <p14:creationId xmlns:p14="http://schemas.microsoft.com/office/powerpoint/2010/main" val="2440562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34</a:t>
            </a:fld>
            <a:endParaRPr lang="it-IT"/>
          </a:p>
        </p:txBody>
      </p:sp>
    </p:spTree>
    <p:extLst>
      <p:ext uri="{BB962C8B-B14F-4D97-AF65-F5344CB8AC3E}">
        <p14:creationId xmlns:p14="http://schemas.microsoft.com/office/powerpoint/2010/main" val="2440562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35</a:t>
            </a:fld>
            <a:endParaRPr lang="it-IT"/>
          </a:p>
        </p:txBody>
      </p:sp>
    </p:spTree>
    <p:extLst>
      <p:ext uri="{BB962C8B-B14F-4D97-AF65-F5344CB8AC3E}">
        <p14:creationId xmlns:p14="http://schemas.microsoft.com/office/powerpoint/2010/main" val="2191715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236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528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466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85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4</a:t>
            </a:fld>
            <a:endParaRPr lang="it-IT"/>
          </a:p>
        </p:txBody>
      </p:sp>
    </p:spTree>
    <p:extLst>
      <p:ext uri="{BB962C8B-B14F-4D97-AF65-F5344CB8AC3E}">
        <p14:creationId xmlns:p14="http://schemas.microsoft.com/office/powerpoint/2010/main" val="3079674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892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02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5</a:t>
            </a:fld>
            <a:endParaRPr lang="it-IT"/>
          </a:p>
        </p:txBody>
      </p:sp>
    </p:spTree>
    <p:extLst>
      <p:ext uri="{BB962C8B-B14F-4D97-AF65-F5344CB8AC3E}">
        <p14:creationId xmlns:p14="http://schemas.microsoft.com/office/powerpoint/2010/main" val="90632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6</a:t>
            </a:fld>
            <a:endParaRPr lang="it-IT"/>
          </a:p>
        </p:txBody>
      </p:sp>
    </p:spTree>
    <p:extLst>
      <p:ext uri="{BB962C8B-B14F-4D97-AF65-F5344CB8AC3E}">
        <p14:creationId xmlns:p14="http://schemas.microsoft.com/office/powerpoint/2010/main" val="50532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7</a:t>
            </a:fld>
            <a:endParaRPr lang="it-IT"/>
          </a:p>
        </p:txBody>
      </p:sp>
    </p:spTree>
    <p:extLst>
      <p:ext uri="{BB962C8B-B14F-4D97-AF65-F5344CB8AC3E}">
        <p14:creationId xmlns:p14="http://schemas.microsoft.com/office/powerpoint/2010/main" val="323786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77B6F-34AA-441F-A3E6-4E2196E880B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76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00150" y="1143000"/>
            <a:ext cx="44577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2D77B6F-34AA-441F-A3E6-4E2196E880BD}" type="slidenum">
              <a:rPr lang="it-IT" smtClean="0"/>
              <a:t>9</a:t>
            </a:fld>
            <a:endParaRPr lang="it-IT"/>
          </a:p>
        </p:txBody>
      </p:sp>
    </p:spTree>
    <p:extLst>
      <p:ext uri="{BB962C8B-B14F-4D97-AF65-F5344CB8AC3E}">
        <p14:creationId xmlns:p14="http://schemas.microsoft.com/office/powerpoint/2010/main" val="254919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2EC025C-4535-427E-A486-50FF527A7FA3}" type="datetimeFigureOut">
              <a:rPr lang="it-IT" smtClean="0"/>
              <a:t>23/05/2018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120205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2EC025C-4535-427E-A486-50FF527A7FA3}" type="datetimeFigureOut">
              <a:rPr lang="it-IT" smtClean="0"/>
              <a:t>23/05/2018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392786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2EC025C-4535-427E-A486-50FF527A7FA3}" type="datetimeFigureOut">
              <a:rPr lang="it-IT" smtClean="0"/>
              <a:t>23/05/2018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415331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2EC025C-4535-427E-A486-50FF527A7FA3}" type="datetimeFigureOut">
              <a:rPr lang="it-IT" smtClean="0"/>
              <a:t>23/05/2018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245248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2EC025C-4535-427E-A486-50FF527A7FA3}" type="datetimeFigureOut">
              <a:rPr lang="it-IT" smtClean="0"/>
              <a:t>23/05/2018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67096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2EC025C-4535-427E-A486-50FF527A7FA3}" type="datetimeFigureOut">
              <a:rPr lang="it-IT" smtClean="0"/>
              <a:t>23/05/2018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233888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82329" y="2505075"/>
            <a:ext cx="4190702"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014913" y="2505075"/>
            <a:ext cx="4211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2EC025C-4535-427E-A486-50FF527A7FA3}" type="datetimeFigureOut">
              <a:rPr lang="it-IT" smtClean="0"/>
              <a:t>23/05/2018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2817721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2EC025C-4535-427E-A486-50FF527A7FA3}" type="datetimeFigureOut">
              <a:rPr lang="it-IT" smtClean="0"/>
              <a:t>23/05/2018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170167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C025C-4535-427E-A486-50FF527A7FA3}" type="datetimeFigureOut">
              <a:rPr lang="it-IT" smtClean="0"/>
              <a:t>23/05/2018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410710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2EC025C-4535-427E-A486-50FF527A7FA3}" type="datetimeFigureOut">
              <a:rPr lang="it-IT" smtClean="0"/>
              <a:t>23/05/2018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3664426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2EC025C-4535-427E-A486-50FF527A7FA3}" type="datetimeFigureOut">
              <a:rPr lang="it-IT" smtClean="0"/>
              <a:t>23/05/2018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1A38049-90D8-4846-A0E4-A4D731C470B7}" type="slidenum">
              <a:rPr lang="it-IT" smtClean="0"/>
              <a:t>‹N›</a:t>
            </a:fld>
            <a:endParaRPr lang="it-IT"/>
          </a:p>
        </p:txBody>
      </p:sp>
    </p:spTree>
    <p:extLst>
      <p:ext uri="{BB962C8B-B14F-4D97-AF65-F5344CB8AC3E}">
        <p14:creationId xmlns:p14="http://schemas.microsoft.com/office/powerpoint/2010/main" val="254765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C025C-4535-427E-A486-50FF527A7FA3}" type="datetimeFigureOut">
              <a:rPr lang="it-IT" smtClean="0"/>
              <a:t>23/05/2018</a:t>
            </a:fld>
            <a:endParaRPr lang="it-IT"/>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38049-90D8-4846-A0E4-A4D731C470B7}" type="slidenum">
              <a:rPr lang="it-IT" smtClean="0"/>
              <a:t>‹N›</a:t>
            </a:fld>
            <a:endParaRPr lang="it-IT"/>
          </a:p>
        </p:txBody>
      </p:sp>
    </p:spTree>
    <p:extLst>
      <p:ext uri="{BB962C8B-B14F-4D97-AF65-F5344CB8AC3E}">
        <p14:creationId xmlns:p14="http://schemas.microsoft.com/office/powerpoint/2010/main" val="695791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466726" y="1982788"/>
            <a:ext cx="89693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it-IT" sz="2400" b="1" dirty="0"/>
              <a:t>VALUTAZIONE AMBIENTALE STRATEGICA </a:t>
            </a:r>
          </a:p>
          <a:p>
            <a:pPr algn="ctr" eaLnBrk="1" hangingPunct="1"/>
            <a:r>
              <a:rPr lang="it-IT" sz="2400" b="1" dirty="0"/>
              <a:t>DEL PIANO COMPRENSORIALE DI BONIFICA, </a:t>
            </a:r>
          </a:p>
          <a:p>
            <a:pPr algn="ctr" eaLnBrk="1" hangingPunct="1"/>
            <a:r>
              <a:rPr lang="it-IT" sz="2400" b="1" dirty="0"/>
              <a:t>DI IRRIGAZIONE E DI TUTELA DEL TERRITORIO RURALE</a:t>
            </a:r>
          </a:p>
          <a:p>
            <a:pPr algn="ctr" eaLnBrk="1" hangingPunct="1"/>
            <a:r>
              <a:rPr lang="it-IT" sz="2400" b="1" dirty="0"/>
              <a:t>Consorzio di bonifica Muzza Bassa Lodigiana</a:t>
            </a:r>
          </a:p>
          <a:p>
            <a:pPr algn="ctr" eaLnBrk="1" hangingPunct="1"/>
            <a:endParaRPr lang="it-IT" sz="2400" b="1" dirty="0"/>
          </a:p>
          <a:p>
            <a:pPr algn="ctr" eaLnBrk="1" hangingPunct="1"/>
            <a:r>
              <a:rPr lang="it-IT" sz="2400" b="1" dirty="0"/>
              <a:t>Seconda conferenza di valutazione – seduta conclusiva</a:t>
            </a:r>
          </a:p>
          <a:p>
            <a:pPr algn="ctr" eaLnBrk="1" hangingPunct="1"/>
            <a:endParaRPr lang="it-IT" sz="2400" b="1" dirty="0"/>
          </a:p>
          <a:p>
            <a:pPr algn="ctr" eaLnBrk="1" hangingPunct="1"/>
            <a:r>
              <a:rPr lang="it-IT" sz="2400" dirty="0"/>
              <a:t>24 maggio 2018 – Lodi</a:t>
            </a:r>
            <a:endParaRPr lang="it-IT" sz="2000" dirty="0"/>
          </a:p>
        </p:txBody>
      </p:sp>
      <p:sp>
        <p:nvSpPr>
          <p:cNvPr id="5" name="Rettangolo 4"/>
          <p:cNvSpPr/>
          <p:nvPr/>
        </p:nvSpPr>
        <p:spPr>
          <a:xfrm>
            <a:off x="2600751" y="6202138"/>
            <a:ext cx="4746590" cy="515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3323377" y="51602"/>
            <a:ext cx="3277354" cy="1157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 xmlns:a16="http://schemas.microsoft.com/office/drawing/2014/main" id="{042407EB-F09B-4F01-BA99-E1403200D9E9}"/>
              </a:ext>
            </a:extLst>
          </p:cNvPr>
          <p:cNvPicPr>
            <a:picLocks noChangeAspect="1"/>
          </p:cNvPicPr>
          <p:nvPr/>
        </p:nvPicPr>
        <p:blipFill>
          <a:blip r:embed="rId3"/>
          <a:stretch>
            <a:fillRect/>
          </a:stretch>
        </p:blipFill>
        <p:spPr>
          <a:xfrm>
            <a:off x="7347341" y="392422"/>
            <a:ext cx="1597571" cy="746003"/>
          </a:xfrm>
          <a:prstGeom prst="rect">
            <a:avLst/>
          </a:prstGeom>
        </p:spPr>
      </p:pic>
      <p:pic>
        <p:nvPicPr>
          <p:cNvPr id="7" name="Immagine 6" descr="http://www.muzza.it/images/logo.png">
            <a:extLst>
              <a:ext uri="{FF2B5EF4-FFF2-40B4-BE49-F238E27FC236}">
                <a16:creationId xmlns="" xmlns:a16="http://schemas.microsoft.com/office/drawing/2014/main" id="{F0A2CA24-3CAF-4ABB-85A3-D994E8F5CC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1137" y="543173"/>
            <a:ext cx="1102497" cy="595252"/>
          </a:xfrm>
          <a:prstGeom prst="rect">
            <a:avLst/>
          </a:prstGeom>
          <a:noFill/>
          <a:ln>
            <a:noFill/>
          </a:ln>
        </p:spPr>
      </p:pic>
    </p:spTree>
    <p:extLst>
      <p:ext uri="{BB962C8B-B14F-4D97-AF65-F5344CB8AC3E}">
        <p14:creationId xmlns:p14="http://schemas.microsoft.com/office/powerpoint/2010/main" val="2195542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64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Uso irriguo delle acque - Interventi</a:t>
            </a:r>
          </a:p>
        </p:txBody>
      </p:sp>
      <p:sp>
        <p:nvSpPr>
          <p:cNvPr id="5" name="Rettangolo 4">
            <a:extLst>
              <a:ext uri="{FF2B5EF4-FFF2-40B4-BE49-F238E27FC236}">
                <a16:creationId xmlns="" xmlns:a16="http://schemas.microsoft.com/office/drawing/2014/main" id="{B6220AAC-1FB3-4446-846F-80A8D86FE7FD}"/>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53AD5313-0A34-4A7F-B543-F74866DD5A6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25248367-AC28-4196-8E20-FA339523FCEA}"/>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9" name="CasellaDiTesto 8"/>
          <p:cNvSpPr txBox="1"/>
          <p:nvPr/>
        </p:nvSpPr>
        <p:spPr>
          <a:xfrm>
            <a:off x="3058852" y="620688"/>
            <a:ext cx="4248472"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difesa in pietrame (m)</a:t>
            </a:r>
            <a:endParaRPr lang="it-IT" dirty="0"/>
          </a:p>
        </p:txBody>
      </p:sp>
      <p:pic>
        <p:nvPicPr>
          <p:cNvPr id="10" name="Picture 2" descr="Z:\TEMP\1_PIANO DI BONIFICA\foto\20170310_1034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7" y="1340768"/>
            <a:ext cx="4608511"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Z:\TEMP\1_PIANO DI BONIFICA\foto\DSCN46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040173"/>
            <a:ext cx="3821440" cy="280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198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64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Uso irriguo delle acque - Interventi</a:t>
            </a:r>
          </a:p>
        </p:txBody>
      </p:sp>
      <p:sp>
        <p:nvSpPr>
          <p:cNvPr id="5" name="Rettangolo 4">
            <a:extLst>
              <a:ext uri="{FF2B5EF4-FFF2-40B4-BE49-F238E27FC236}">
                <a16:creationId xmlns="" xmlns:a16="http://schemas.microsoft.com/office/drawing/2014/main" id="{B6220AAC-1FB3-4446-846F-80A8D86FE7FD}"/>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53AD5313-0A34-4A7F-B543-F74866DD5A6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25248367-AC28-4196-8E20-FA339523FCEA}"/>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12" name="CasellaDiTesto 11"/>
          <p:cNvSpPr txBox="1"/>
          <p:nvPr/>
        </p:nvSpPr>
        <p:spPr>
          <a:xfrm>
            <a:off x="3058852" y="620688"/>
            <a:ext cx="4248472"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posa di canalette (m)</a:t>
            </a:r>
            <a:endParaRPr lang="it-IT" dirty="0"/>
          </a:p>
        </p:txBody>
      </p:sp>
      <p:pic>
        <p:nvPicPr>
          <p:cNvPr id="13" name="Picture 2" descr="Z:\TEMP\1_PIANO DI BONIFICA\foto\20150717_0857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732" y="1772816"/>
            <a:ext cx="678475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97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64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Uso irriguo delle acque - Interventi</a:t>
            </a:r>
          </a:p>
        </p:txBody>
      </p:sp>
      <p:sp>
        <p:nvSpPr>
          <p:cNvPr id="5" name="Rettangolo 4">
            <a:extLst>
              <a:ext uri="{FF2B5EF4-FFF2-40B4-BE49-F238E27FC236}">
                <a16:creationId xmlns="" xmlns:a16="http://schemas.microsoft.com/office/drawing/2014/main" id="{B6220AAC-1FB3-4446-846F-80A8D86FE7FD}"/>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53AD5313-0A34-4A7F-B543-F74866DD5A6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25248367-AC28-4196-8E20-FA339523FCEA}"/>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12" name="CasellaDiTesto 11"/>
          <p:cNvSpPr txBox="1"/>
          <p:nvPr/>
        </p:nvSpPr>
        <p:spPr>
          <a:xfrm>
            <a:off x="3058852" y="620688"/>
            <a:ext cx="4248472"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riduzione dell’inerzia di esercizio (%)</a:t>
            </a:r>
            <a:endParaRPr lang="it-IT" dirty="0"/>
          </a:p>
        </p:txBody>
      </p:sp>
      <p:pic>
        <p:nvPicPr>
          <p:cNvPr id="13" name="Picture 2" descr="Z:\TEMP\1_PIANO DI BONIFICA\foto\20150717_0857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412776"/>
            <a:ext cx="460851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Z:\TEMP\1_PIANO DI BONIFICA\foto\20160218_1537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074321"/>
            <a:ext cx="4812632" cy="27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97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64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Uso irriguo delle acque - Interventi</a:t>
            </a:r>
          </a:p>
        </p:txBody>
      </p:sp>
      <p:sp>
        <p:nvSpPr>
          <p:cNvPr id="5" name="Rettangolo 4">
            <a:extLst>
              <a:ext uri="{FF2B5EF4-FFF2-40B4-BE49-F238E27FC236}">
                <a16:creationId xmlns="" xmlns:a16="http://schemas.microsoft.com/office/drawing/2014/main" id="{B6220AAC-1FB3-4446-846F-80A8D86FE7FD}"/>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53AD5313-0A34-4A7F-B543-F74866DD5A6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25248367-AC28-4196-8E20-FA339523FCEA}"/>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11" name="CasellaDiTesto 10"/>
          <p:cNvSpPr txBox="1"/>
          <p:nvPr/>
        </p:nvSpPr>
        <p:spPr>
          <a:xfrm>
            <a:off x="3058852" y="620688"/>
            <a:ext cx="4248472"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realizzazione di manufatti (n°)</a:t>
            </a:r>
            <a:endParaRPr lang="it-IT" dirty="0"/>
          </a:p>
        </p:txBody>
      </p:sp>
      <p:pic>
        <p:nvPicPr>
          <p:cNvPr id="12" name="Picture 2" descr="Z:\TEMP\1_PIANO DI BONIFICA\foto\20150518_091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628800"/>
            <a:ext cx="7296812"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61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 xmlns:a16="http://schemas.microsoft.com/office/drawing/2014/main" id="{6B47F384-084E-43A1-B8BE-BFCCBD28839A}"/>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 Box 7">
            <a:extLst>
              <a:ext uri="{FF2B5EF4-FFF2-40B4-BE49-F238E27FC236}">
                <a16:creationId xmlns="" xmlns:a16="http://schemas.microsoft.com/office/drawing/2014/main" id="{DC1E37DB-C17C-4DD8-8EA2-B2FAFD971FEA}"/>
              </a:ext>
            </a:extLst>
          </p:cNvPr>
          <p:cNvSpPr txBox="1">
            <a:spLocks noChangeArrowheads="1"/>
          </p:cNvSpPr>
          <p:nvPr/>
        </p:nvSpPr>
        <p:spPr bwMode="auto">
          <a:xfrm>
            <a:off x="448467" y="0"/>
            <a:ext cx="9412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Uso irriguo delle acque - Impatti</a:t>
            </a:r>
          </a:p>
        </p:txBody>
      </p:sp>
      <p:cxnSp>
        <p:nvCxnSpPr>
          <p:cNvPr id="8" name="Connettore diritto 7">
            <a:extLst>
              <a:ext uri="{FF2B5EF4-FFF2-40B4-BE49-F238E27FC236}">
                <a16:creationId xmlns="" xmlns:a16="http://schemas.microsoft.com/office/drawing/2014/main" id="{433FDA4A-6611-42E8-AA4F-5404195F57A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3" name="Tabella 2">
            <a:extLst>
              <a:ext uri="{FF2B5EF4-FFF2-40B4-BE49-F238E27FC236}">
                <a16:creationId xmlns="" xmlns:a16="http://schemas.microsoft.com/office/drawing/2014/main" id="{C6BAF99D-432A-45BA-ADEC-EC8C9CFC48B7}"/>
              </a:ext>
            </a:extLst>
          </p:cNvPr>
          <p:cNvGraphicFramePr>
            <a:graphicFrameLocks noGrp="1"/>
          </p:cNvGraphicFramePr>
          <p:nvPr>
            <p:extLst>
              <p:ext uri="{D42A27DB-BD31-4B8C-83A1-F6EECF244321}">
                <p14:modId xmlns:p14="http://schemas.microsoft.com/office/powerpoint/2010/main" val="845916116"/>
              </p:ext>
            </p:extLst>
          </p:nvPr>
        </p:nvGraphicFramePr>
        <p:xfrm>
          <a:off x="585042" y="629989"/>
          <a:ext cx="9276038" cy="5963084"/>
        </p:xfrm>
        <a:graphic>
          <a:graphicData uri="http://schemas.openxmlformats.org/drawingml/2006/table">
            <a:tbl>
              <a:tblPr>
                <a:tableStyleId>{5C22544A-7EE6-4342-B048-85BDC9FD1C3A}</a:tableStyleId>
              </a:tblPr>
              <a:tblGrid>
                <a:gridCol w="3046432">
                  <a:extLst>
                    <a:ext uri="{9D8B030D-6E8A-4147-A177-3AD203B41FA5}">
                      <a16:colId xmlns="" xmlns:a16="http://schemas.microsoft.com/office/drawing/2014/main" val="448509350"/>
                    </a:ext>
                  </a:extLst>
                </a:gridCol>
                <a:gridCol w="6229606">
                  <a:extLst>
                    <a:ext uri="{9D8B030D-6E8A-4147-A177-3AD203B41FA5}">
                      <a16:colId xmlns="" xmlns:a16="http://schemas.microsoft.com/office/drawing/2014/main" val="4189445990"/>
                    </a:ext>
                  </a:extLst>
                </a:gridCol>
              </a:tblGrid>
              <a:tr h="212260">
                <a:tc>
                  <a:txBody>
                    <a:bodyPr/>
                    <a:lstStyle/>
                    <a:p>
                      <a:pPr algn="ctr">
                        <a:spcAft>
                          <a:spcPts val="0"/>
                        </a:spcAft>
                      </a:pPr>
                      <a:r>
                        <a:rPr lang="it-IT" sz="1800" dirty="0">
                          <a:effectLst/>
                        </a:rPr>
                        <a:t>Tematica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rgbClr val="00B0F0"/>
                    </a:solidFill>
                  </a:tcPr>
                </a:tc>
                <a:tc>
                  <a:txBody>
                    <a:bodyPr/>
                    <a:lstStyle/>
                    <a:p>
                      <a:pPr algn="ctr">
                        <a:spcAft>
                          <a:spcPts val="0"/>
                        </a:spcAft>
                      </a:pPr>
                      <a:r>
                        <a:rPr lang="it-IT" sz="1800" dirty="0">
                          <a:effectLst/>
                        </a:rPr>
                        <a:t>Uso irriguo delle acque</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solidFill>
                      <a:srgbClr val="00B0F0"/>
                    </a:solidFill>
                  </a:tcPr>
                </a:tc>
                <a:extLst>
                  <a:ext uri="{0D108BD9-81ED-4DB2-BD59-A6C34878D82A}">
                    <a16:rowId xmlns="" xmlns:a16="http://schemas.microsoft.com/office/drawing/2014/main" val="2029635172"/>
                  </a:ext>
                </a:extLst>
              </a:tr>
              <a:tr h="106130">
                <a:tc>
                  <a:txBody>
                    <a:bodyPr/>
                    <a:lstStyle/>
                    <a:p>
                      <a:pPr algn="ctr">
                        <a:spcAft>
                          <a:spcPts val="0"/>
                        </a:spcAft>
                      </a:pPr>
                      <a:r>
                        <a:rPr lang="it-IT" sz="1800" dirty="0">
                          <a:effectLst/>
                        </a:rPr>
                        <a:t>Aria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NR</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2362416073"/>
                  </a:ext>
                </a:extLst>
              </a:tr>
              <a:tr h="424521">
                <a:tc>
                  <a:txBody>
                    <a:bodyPr/>
                    <a:lstStyle/>
                    <a:p>
                      <a:pPr algn="ctr">
                        <a:spcAft>
                          <a:spcPts val="0"/>
                        </a:spcAft>
                      </a:pPr>
                      <a:r>
                        <a:rPr lang="it-IT" sz="1800" dirty="0">
                          <a:effectLst/>
                        </a:rPr>
                        <a:t>Acqua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dirty="0">
                          <a:effectLst/>
                        </a:rPr>
                        <a:t>P – risparmio idrico con interventi di posa, sostituzione, sistemazione canalette e </a:t>
                      </a:r>
                      <a:r>
                        <a:rPr lang="it-IT" sz="1800" dirty="0" err="1">
                          <a:effectLst/>
                        </a:rPr>
                        <a:t>arigini</a:t>
                      </a:r>
                      <a:endParaRPr lang="it-IT" sz="1800" dirty="0">
                        <a:effectLst/>
                      </a:endParaRPr>
                    </a:p>
                    <a:p>
                      <a:pPr algn="ctr">
                        <a:spcAft>
                          <a:spcPts val="0"/>
                        </a:spcAft>
                      </a:pPr>
                      <a:r>
                        <a:rPr lang="it-IT" sz="1800" dirty="0">
                          <a:effectLst/>
                        </a:rPr>
                        <a:t>P – migliore conoscenza quantitativa della risorsa irrigua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3204120049"/>
                  </a:ext>
                </a:extLst>
              </a:tr>
              <a:tr h="318391">
                <a:tc>
                  <a:txBody>
                    <a:bodyPr/>
                    <a:lstStyle/>
                    <a:p>
                      <a:pPr algn="ctr">
                        <a:spcAft>
                          <a:spcPts val="0"/>
                        </a:spcAft>
                      </a:pPr>
                      <a:r>
                        <a:rPr lang="it-IT" sz="1800" dirty="0">
                          <a:effectLst/>
                        </a:rPr>
                        <a:t>Suolo</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P – sistemazione di tratti di canale soggetti a cedimenti strutturali</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2932716352"/>
                  </a:ext>
                </a:extLst>
              </a:tr>
              <a:tr h="1804213">
                <a:tc>
                  <a:txBody>
                    <a:bodyPr/>
                    <a:lstStyle/>
                    <a:p>
                      <a:pPr algn="ctr">
                        <a:spcAft>
                          <a:spcPts val="0"/>
                        </a:spcAft>
                      </a:pPr>
                      <a:r>
                        <a:rPr lang="it-IT" sz="1800" dirty="0">
                          <a:effectLst/>
                        </a:rPr>
                        <a:t>Natura, biodiversità e paesaggio</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dirty="0">
                          <a:effectLst/>
                        </a:rPr>
                        <a:t>P – buona integrazione nel paesaggio derivante dalle opere di difesa spondale in pietrame</a:t>
                      </a:r>
                    </a:p>
                    <a:p>
                      <a:pPr algn="ctr">
                        <a:spcAft>
                          <a:spcPts val="0"/>
                        </a:spcAft>
                      </a:pPr>
                      <a:r>
                        <a:rPr lang="it-IT" sz="1800" dirty="0">
                          <a:effectLst/>
                        </a:rPr>
                        <a:t>N - riduzione, frammentazione, interruzione o perdita di elementi naturali e componenti vegetali e naturali</a:t>
                      </a:r>
                    </a:p>
                    <a:p>
                      <a:pPr algn="ctr">
                        <a:spcAft>
                          <a:spcPts val="0"/>
                        </a:spcAft>
                      </a:pPr>
                      <a:r>
                        <a:rPr lang="it-IT" sz="1800" dirty="0">
                          <a:effectLst/>
                        </a:rPr>
                        <a:t>N – disturbo della fauna in fase di cantiere</a:t>
                      </a:r>
                    </a:p>
                    <a:p>
                      <a:pPr algn="ctr">
                        <a:spcAft>
                          <a:spcPts val="0"/>
                        </a:spcAft>
                      </a:pPr>
                      <a:r>
                        <a:rPr lang="en-US" sz="1800" dirty="0">
                          <a:effectLst/>
                        </a:rPr>
                        <a:t>N - </a:t>
                      </a:r>
                      <a:r>
                        <a:rPr lang="en-US" sz="1800" dirty="0" err="1">
                          <a:effectLst/>
                        </a:rPr>
                        <a:t>banalizzazione</a:t>
                      </a:r>
                      <a:r>
                        <a:rPr lang="en-US" sz="1800" dirty="0">
                          <a:effectLst/>
                        </a:rPr>
                        <a:t> del </a:t>
                      </a:r>
                      <a:r>
                        <a:rPr lang="en-US" sz="1800" dirty="0" err="1">
                          <a:effectLst/>
                        </a:rPr>
                        <a:t>paesaggio</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609253967"/>
                  </a:ext>
                </a:extLst>
              </a:tr>
              <a:tr h="106130">
                <a:tc>
                  <a:txBody>
                    <a:bodyPr/>
                    <a:lstStyle/>
                    <a:p>
                      <a:pPr algn="ctr">
                        <a:spcAft>
                          <a:spcPts val="0"/>
                        </a:spcAft>
                      </a:pPr>
                      <a:r>
                        <a:rPr lang="it-IT" sz="1800">
                          <a:effectLst/>
                        </a:rPr>
                        <a:t>Rifiuti</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NR</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1711752858"/>
                  </a:ext>
                </a:extLst>
              </a:tr>
              <a:tr h="106130">
                <a:tc>
                  <a:txBody>
                    <a:bodyPr/>
                    <a:lstStyle/>
                    <a:p>
                      <a:pPr algn="ctr">
                        <a:spcAft>
                          <a:spcPts val="0"/>
                        </a:spcAft>
                      </a:pPr>
                      <a:r>
                        <a:rPr lang="it-IT" sz="1800" dirty="0">
                          <a:effectLst/>
                        </a:rPr>
                        <a:t>Rumore</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 – generazione di rumore in fase di cantiere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3263656684"/>
                  </a:ext>
                </a:extLst>
              </a:tr>
              <a:tr h="212260">
                <a:tc>
                  <a:txBody>
                    <a:bodyPr/>
                    <a:lstStyle/>
                    <a:p>
                      <a:pPr algn="ctr">
                        <a:spcAft>
                          <a:spcPts val="0"/>
                        </a:spcAft>
                      </a:pPr>
                      <a:r>
                        <a:rPr lang="it-IT" sz="1800">
                          <a:effectLst/>
                        </a:rPr>
                        <a:t>Energia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P – risparmio energetico</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476280498"/>
                  </a:ext>
                </a:extLst>
              </a:tr>
              <a:tr h="212260">
                <a:tc>
                  <a:txBody>
                    <a:bodyPr/>
                    <a:lstStyle/>
                    <a:p>
                      <a:pPr algn="ctr">
                        <a:spcAft>
                          <a:spcPts val="0"/>
                        </a:spcAft>
                      </a:pPr>
                      <a:r>
                        <a:rPr lang="it-IT" sz="1800" dirty="0">
                          <a:effectLst/>
                        </a:rPr>
                        <a:t>Campi elettromagnetici e radiazioni ionizzanti</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NR</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2226365652"/>
                  </a:ext>
                </a:extLst>
              </a:tr>
              <a:tr h="212260">
                <a:tc>
                  <a:txBody>
                    <a:bodyPr/>
                    <a:lstStyle/>
                    <a:p>
                      <a:pPr algn="ctr">
                        <a:spcAft>
                          <a:spcPts val="0"/>
                        </a:spcAft>
                      </a:pPr>
                      <a:r>
                        <a:rPr lang="it-IT" sz="1800" dirty="0">
                          <a:effectLst/>
                        </a:rPr>
                        <a:t>Inquinamento luminoso</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 – generazione di inquinamento luminoso in fase di cantiere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612450272"/>
                  </a:ext>
                </a:extLst>
              </a:tr>
              <a:tr h="212260">
                <a:tc>
                  <a:txBody>
                    <a:bodyPr/>
                    <a:lstStyle/>
                    <a:p>
                      <a:pPr algn="ctr">
                        <a:spcAft>
                          <a:spcPts val="0"/>
                        </a:spcAft>
                      </a:pPr>
                      <a:r>
                        <a:rPr lang="it-IT" sz="1800" dirty="0">
                          <a:effectLst/>
                        </a:rPr>
                        <a:t>Mobilità e trasporti</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NR</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3942922286"/>
                  </a:ext>
                </a:extLst>
              </a:tr>
              <a:tr h="212260">
                <a:tc>
                  <a:txBody>
                    <a:bodyPr/>
                    <a:lstStyle/>
                    <a:p>
                      <a:pPr algn="ctr">
                        <a:spcAft>
                          <a:spcPts val="0"/>
                        </a:spcAft>
                      </a:pPr>
                      <a:r>
                        <a:rPr lang="it-IT" sz="1800" dirty="0">
                          <a:effectLst/>
                        </a:rPr>
                        <a:t>Popolazione e salute umana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a:effectLst/>
                        </a:rPr>
                        <a:t>NR</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945978966"/>
                  </a:ext>
                </a:extLst>
              </a:tr>
              <a:tr h="106130">
                <a:tc>
                  <a:txBody>
                    <a:bodyPr/>
                    <a:lstStyle/>
                    <a:p>
                      <a:pPr algn="ctr">
                        <a:spcAft>
                          <a:spcPts val="0"/>
                        </a:spcAft>
                      </a:pPr>
                      <a:r>
                        <a:rPr lang="it-IT" sz="1800" dirty="0">
                          <a:effectLst/>
                        </a:rPr>
                        <a:t>Patrimonio culturale</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800" dirty="0">
                          <a:effectLst/>
                        </a:rPr>
                        <a:t>NR</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3917932870"/>
                  </a:ext>
                </a:extLst>
              </a:tr>
            </a:tbl>
          </a:graphicData>
        </a:graphic>
      </p:graphicFrame>
      <p:sp>
        <p:nvSpPr>
          <p:cNvPr id="10" name="Text Box 10">
            <a:extLst>
              <a:ext uri="{FF2B5EF4-FFF2-40B4-BE49-F238E27FC236}">
                <a16:creationId xmlns="" xmlns:a16="http://schemas.microsoft.com/office/drawing/2014/main" id="{78470B96-09E9-4822-A7F2-7C50F748B1FC}"/>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4177662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18570" y="75311"/>
            <a:ext cx="944251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900" b="1" dirty="0">
                <a:solidFill>
                  <a:srgbClr val="002060"/>
                </a:solidFill>
                <a:latin typeface="Century Gothic" panose="020B0502020202020204" pitchFamily="34" charset="0"/>
              </a:rPr>
              <a:t>Uso irriguo – valutazione delle azioni e individuazione di misure di mitigazione</a:t>
            </a:r>
          </a:p>
        </p:txBody>
      </p:sp>
      <p:sp>
        <p:nvSpPr>
          <p:cNvPr id="3" name="Rettangolo 2">
            <a:extLst>
              <a:ext uri="{FF2B5EF4-FFF2-40B4-BE49-F238E27FC236}">
                <a16:creationId xmlns="" xmlns:a16="http://schemas.microsoft.com/office/drawing/2014/main" id="{6E4439B6-26CD-44F7-81C5-0384CDC816B1}"/>
              </a:ext>
            </a:extLst>
          </p:cNvPr>
          <p:cNvSpPr/>
          <p:nvPr/>
        </p:nvSpPr>
        <p:spPr>
          <a:xfrm>
            <a:off x="438050" y="535343"/>
            <a:ext cx="9423029" cy="6319679"/>
          </a:xfrm>
          <a:prstGeom prst="rect">
            <a:avLst/>
          </a:prstGeom>
        </p:spPr>
        <p:txBody>
          <a:bodyPr wrap="square">
            <a:spAutoFit/>
          </a:bodyPr>
          <a:lstStyle/>
          <a:p>
            <a:pPr algn="just">
              <a:lnSpc>
                <a:spcPct val="150000"/>
              </a:lnSpc>
            </a:pPr>
            <a:r>
              <a:rPr lang="it-IT" b="1" dirty="0">
                <a:solidFill>
                  <a:srgbClr val="1F497D"/>
                </a:solidFill>
                <a:latin typeface="Arial" panose="020B0604020202020204" pitchFamily="34" charset="0"/>
                <a:ea typeface="Times New Roman" panose="02020603050405020304" pitchFamily="18" charset="0"/>
                <a:cs typeface="Arial" panose="020B0604020202020204" pitchFamily="34" charset="0"/>
              </a:rPr>
              <a:t>Acqua</a:t>
            </a:r>
            <a:endParaRPr lang="it-IT" b="1" dirty="0">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it-IT" dirty="0">
                <a:latin typeface="Arial" panose="020B0604020202020204" pitchFamily="34" charset="0"/>
                <a:cs typeface="Arial" panose="020B0604020202020204" pitchFamily="34" charset="0"/>
              </a:rPr>
              <a:t>Risparmio idrico del 5%</a:t>
            </a:r>
          </a:p>
          <a:p>
            <a:pPr lvl="0" algn="just">
              <a:lnSpc>
                <a:spcPct val="150000"/>
              </a:lnSpc>
            </a:pPr>
            <a:r>
              <a:rPr lang="it-IT" sz="1600" dirty="0">
                <a:latin typeface="Arial" panose="020B0604020202020204" pitchFamily="34" charset="0"/>
                <a:cs typeface="Arial" panose="020B0604020202020204" pitchFamily="34" charset="0"/>
              </a:rPr>
              <a:t>L’obbligo sancito da Regione Lombardia, nell’ambito del rinnovo di concessione di derivazione del canale Muzza, di </a:t>
            </a:r>
            <a:r>
              <a:rPr lang="it-IT" sz="1600" u="sng" dirty="0">
                <a:latin typeface="Arial" panose="020B0604020202020204" pitchFamily="34" charset="0"/>
                <a:cs typeface="Arial" panose="020B0604020202020204" pitchFamily="34" charset="0"/>
              </a:rPr>
              <a:t>consegnare una portata fino a un massimo di 4,5 mc/s</a:t>
            </a:r>
            <a:r>
              <a:rPr lang="it-IT" sz="1600" dirty="0">
                <a:latin typeface="Arial" panose="020B0604020202020204" pitchFamily="34" charset="0"/>
                <a:cs typeface="Arial" panose="020B0604020202020204" pitchFamily="34" charset="0"/>
              </a:rPr>
              <a:t> al colatore Addetta, finalizzata al soddisfacimento della pari derivazione del cavo Marocco, induce una equivalente riduzione di portata disponibile per il comprensorio, che declina, nel merito, l’obiettivo di risparmio idrico che deve essere perseguito con l’attuazione del piano. La riduzione percentuale della citata portata, nei confronti della diagrammazione della derivazione Muzza si attesta infatti, </a:t>
            </a:r>
            <a:r>
              <a:rPr lang="it-IT" sz="1600" u="sng" dirty="0">
                <a:latin typeface="Arial" panose="020B0604020202020204" pitchFamily="34" charset="0"/>
                <a:cs typeface="Arial" panose="020B0604020202020204" pitchFamily="34" charset="0"/>
              </a:rPr>
              <a:t>in media ponderata, sul valore di circa il 5%,</a:t>
            </a:r>
            <a:r>
              <a:rPr lang="it-IT" sz="1600" dirty="0">
                <a:latin typeface="Arial" panose="020B0604020202020204" pitchFamily="34" charset="0"/>
                <a:cs typeface="Arial" panose="020B0604020202020204" pitchFamily="34" charset="0"/>
              </a:rPr>
              <a:t> coerentemente all’obiettivo sopra citato di risparmio idrico, imponendo pertanto azioni specifiche per la sua integrazione nella gestione del sistema con minor risorsa disponibile</a:t>
            </a:r>
            <a:r>
              <a:rPr lang="it-IT" sz="1600" b="1" dirty="0">
                <a:latin typeface="Arial" panose="020B0604020202020204" pitchFamily="34" charset="0"/>
                <a:cs typeface="Arial" panose="020B0604020202020204" pitchFamily="34" charset="0"/>
              </a:rPr>
              <a:t>.</a:t>
            </a:r>
          </a:p>
          <a:p>
            <a:pPr lvl="0" algn="just">
              <a:lnSpc>
                <a:spcPct val="150000"/>
              </a:lnSpc>
            </a:pPr>
            <a:endParaRPr lang="it-IT" b="1" dirty="0">
              <a:latin typeface="Arial" panose="020B0604020202020204" pitchFamily="34" charset="0"/>
              <a:cs typeface="Arial" panose="020B0604020202020204" pitchFamily="34" charset="0"/>
            </a:endParaRPr>
          </a:p>
          <a:p>
            <a:pPr lvl="0" algn="just">
              <a:lnSpc>
                <a:spcPct val="150000"/>
              </a:lnSpc>
            </a:pPr>
            <a:r>
              <a:rPr lang="it-IT" b="1" dirty="0">
                <a:solidFill>
                  <a:srgbClr val="1F497D"/>
                </a:solidFill>
                <a:latin typeface="Arial" panose="020B0604020202020204" pitchFamily="34" charset="0"/>
                <a:cs typeface="Arial" panose="020B0604020202020204" pitchFamily="34" charset="0"/>
              </a:rPr>
              <a:t>Suolo</a:t>
            </a:r>
          </a:p>
          <a:p>
            <a:pPr algn="just">
              <a:lnSpc>
                <a:spcPct val="150000"/>
              </a:lnSpc>
            </a:pPr>
            <a:r>
              <a:rPr lang="it-IT" dirty="0">
                <a:latin typeface="Arial" panose="020B0604020202020204" pitchFamily="34" charset="0"/>
                <a:cs typeface="Arial" panose="020B0604020202020204" pitchFamily="34" charset="0"/>
              </a:rPr>
              <a:t>Si evidenzia la necessità di sistemare alcuni tratti di canale soggetti a cedimenti strutturali di vario tipo. Le azioni prospettate per sopperire a questa criticità sono diverse e comportano, se completamente attuate, una sistemazione di più di 15.000 m di tratti di canale.</a:t>
            </a:r>
          </a:p>
        </p:txBody>
      </p:sp>
      <p:sp>
        <p:nvSpPr>
          <p:cNvPr id="5" name="Rettangolo 4">
            <a:extLst>
              <a:ext uri="{FF2B5EF4-FFF2-40B4-BE49-F238E27FC236}">
                <a16:creationId xmlns="" xmlns:a16="http://schemas.microsoft.com/office/drawing/2014/main" id="{7594E591-5A36-4D72-8CAB-2474B9CC9568}"/>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0E45FAF5-1E90-4F23-844F-E5EB097D42C3}"/>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B84FAAC4-0F7A-4A0D-A279-6E7226B87592}"/>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735097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18570" y="75311"/>
            <a:ext cx="944251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900" b="1" dirty="0">
                <a:solidFill>
                  <a:srgbClr val="002060"/>
                </a:solidFill>
                <a:latin typeface="Century Gothic" panose="020B0502020202020204" pitchFamily="34" charset="0"/>
              </a:rPr>
              <a:t>Uso irriguo – valutazione delle azioni e individuazione di misure di mitigazione</a:t>
            </a:r>
          </a:p>
        </p:txBody>
      </p:sp>
      <p:sp>
        <p:nvSpPr>
          <p:cNvPr id="3" name="Rettangolo 2">
            <a:extLst>
              <a:ext uri="{FF2B5EF4-FFF2-40B4-BE49-F238E27FC236}">
                <a16:creationId xmlns="" xmlns:a16="http://schemas.microsoft.com/office/drawing/2014/main" id="{6E4439B6-26CD-44F7-81C5-0384CDC816B1}"/>
              </a:ext>
            </a:extLst>
          </p:cNvPr>
          <p:cNvSpPr/>
          <p:nvPr/>
        </p:nvSpPr>
        <p:spPr>
          <a:xfrm>
            <a:off x="438050" y="535343"/>
            <a:ext cx="9423029" cy="6036974"/>
          </a:xfrm>
          <a:prstGeom prst="rect">
            <a:avLst/>
          </a:prstGeom>
        </p:spPr>
        <p:txBody>
          <a:bodyPr wrap="square">
            <a:spAutoFit/>
          </a:bodyPr>
          <a:lstStyle/>
          <a:p>
            <a:pPr algn="just">
              <a:lnSpc>
                <a:spcPct val="150000"/>
              </a:lnSpc>
            </a:pPr>
            <a:r>
              <a:rPr lang="it-IT" sz="2000" b="1" dirty="0">
                <a:solidFill>
                  <a:srgbClr val="1F497D"/>
                </a:solidFill>
                <a:latin typeface="Arial" panose="020B0604020202020204" pitchFamily="34" charset="0"/>
                <a:ea typeface="Times New Roman" panose="02020603050405020304" pitchFamily="18" charset="0"/>
                <a:cs typeface="Arial" panose="020B0604020202020204" pitchFamily="34" charset="0"/>
              </a:rPr>
              <a:t>Natura e biodiversità</a:t>
            </a:r>
            <a:endParaRPr lang="it-IT" sz="2000" b="1"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buona integrazione nel paesaggio derivante dalle opere di difesa spondale in pietrame</a:t>
            </a:r>
          </a:p>
          <a:p>
            <a:pPr marL="285750" indent="-285750" algn="just">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riduzione, frammentazione, interruzione o perdita di elementi naturali e componenti vegetali e naturali</a:t>
            </a:r>
          </a:p>
          <a:p>
            <a:pPr marL="285750" indent="-285750" algn="just">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disturbo della fauna in fase di cantiere</a:t>
            </a:r>
          </a:p>
          <a:p>
            <a:pPr marL="285750" indent="-285750" algn="just">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banalizzazione del paesaggio</a:t>
            </a:r>
          </a:p>
          <a:p>
            <a:pPr algn="just">
              <a:lnSpc>
                <a:spcPct val="150000"/>
              </a:lnSpc>
            </a:pPr>
            <a:endParaRPr lang="it-IT" sz="2000" dirty="0">
              <a:latin typeface="Arial" panose="020B0604020202020204" pitchFamily="34" charset="0"/>
              <a:cs typeface="Arial" panose="020B0604020202020204" pitchFamily="34" charset="0"/>
            </a:endParaRPr>
          </a:p>
          <a:p>
            <a:pPr algn="just">
              <a:lnSpc>
                <a:spcPct val="150000"/>
              </a:lnSpc>
            </a:pPr>
            <a:r>
              <a:rPr lang="it-IT" sz="2000" b="1" dirty="0">
                <a:solidFill>
                  <a:srgbClr val="1F497D"/>
                </a:solidFill>
                <a:latin typeface="Arial" panose="020B0604020202020204" pitchFamily="34" charset="0"/>
                <a:ea typeface="Times New Roman" panose="02020603050405020304" pitchFamily="18" charset="0"/>
                <a:cs typeface="Arial" panose="020B0604020202020204" pitchFamily="34" charset="0"/>
              </a:rPr>
              <a:t>Energia</a:t>
            </a:r>
            <a:endParaRPr lang="it-IT" sz="2000" dirty="0">
              <a:latin typeface="Arial" panose="020B0604020202020204" pitchFamily="34" charset="0"/>
              <a:cs typeface="Arial" panose="020B0604020202020204" pitchFamily="34" charset="0"/>
            </a:endParaRPr>
          </a:p>
          <a:p>
            <a:pPr algn="just">
              <a:lnSpc>
                <a:spcPct val="150000"/>
              </a:lnSpc>
            </a:pPr>
            <a:r>
              <a:rPr lang="it-IT" sz="2000" dirty="0">
                <a:latin typeface="Arial" panose="020B0604020202020204" pitchFamily="34" charset="0"/>
                <a:cs typeface="Arial" panose="020B0604020202020204" pitchFamily="34" charset="0"/>
              </a:rPr>
              <a:t>Le azioni di sostituzione di canalette e di adeguamento degli impianti comportano un risparmio energetico oltre che ricadute positive sulla risorsa idrica. Tali interventi vedono per il bacino 3b una riduzione complessiva di consumi energetici pari a circa 1.400 kWh. </a:t>
            </a:r>
          </a:p>
        </p:txBody>
      </p:sp>
      <p:sp>
        <p:nvSpPr>
          <p:cNvPr id="5" name="Rettangolo 4">
            <a:extLst>
              <a:ext uri="{FF2B5EF4-FFF2-40B4-BE49-F238E27FC236}">
                <a16:creationId xmlns="" xmlns:a16="http://schemas.microsoft.com/office/drawing/2014/main" id="{7594E591-5A36-4D72-8CAB-2474B9CC9568}"/>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0E45FAF5-1E90-4F23-844F-E5EB097D42C3}"/>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24D7C638-19E2-4107-ABE0-B8CF3A5D603E}"/>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541105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a:solidFill>
                  <a:srgbClr val="002060"/>
                </a:solidFill>
                <a:latin typeface="Century Gothic" panose="020B0502020202020204" pitchFamily="34" charset="0"/>
              </a:rPr>
              <a:t>Bonifica e difesa idraulica del territorio - Interventi</a:t>
            </a:r>
            <a:endParaRPr lang="it-IT" sz="2400" b="1" dirty="0">
              <a:solidFill>
                <a:srgbClr val="002060"/>
              </a:solidFill>
              <a:latin typeface="Century Gothic" panose="020B0502020202020204" pitchFamily="34" charset="0"/>
            </a:endParaRP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6B75B4A0-58EE-4894-8D29-DF850157CDD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8" name="CasellaDiTesto 7"/>
          <p:cNvSpPr txBox="1"/>
          <p:nvPr/>
        </p:nvSpPr>
        <p:spPr>
          <a:xfrm>
            <a:off x="3058852" y="620688"/>
            <a:ext cx="4248472" cy="646331"/>
          </a:xfrm>
          <a:prstGeom prst="rect">
            <a:avLst/>
          </a:prstGeom>
          <a:solidFill>
            <a:srgbClr val="FFC0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difesa in pietrame (m)</a:t>
            </a:r>
            <a:endParaRPr lang="it-IT" dirty="0"/>
          </a:p>
        </p:txBody>
      </p:sp>
      <p:pic>
        <p:nvPicPr>
          <p:cNvPr id="10" name="Picture 2" descr="Z:\TEMP\1_PIANO DI BONIFICA\foto\2016_09_19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1" y="1412777"/>
            <a:ext cx="3096344" cy="23217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Z:\TEMP\1_PIANO DI BONIFICA\foto\2016_10_11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481" y="3429000"/>
            <a:ext cx="4548519" cy="34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75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a:solidFill>
                  <a:srgbClr val="002060"/>
                </a:solidFill>
                <a:latin typeface="Century Gothic" panose="020B0502020202020204" pitchFamily="34" charset="0"/>
              </a:rPr>
              <a:t>Bonifica e difesa idraulica del territorio - Interventi</a:t>
            </a:r>
            <a:endParaRPr lang="it-IT" sz="2400" b="1" dirty="0">
              <a:solidFill>
                <a:srgbClr val="002060"/>
              </a:solidFill>
              <a:latin typeface="Century Gothic" panose="020B0502020202020204" pitchFamily="34" charset="0"/>
            </a:endParaRP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6B75B4A0-58EE-4894-8D29-DF850157CDD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8" name="CasellaDiTesto 7"/>
          <p:cNvSpPr txBox="1"/>
          <p:nvPr/>
        </p:nvSpPr>
        <p:spPr>
          <a:xfrm>
            <a:off x="3058852" y="620688"/>
            <a:ext cx="4248472" cy="646331"/>
          </a:xfrm>
          <a:prstGeom prst="rect">
            <a:avLst/>
          </a:prstGeom>
          <a:solidFill>
            <a:srgbClr val="FFC0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tombinatura (m)</a:t>
            </a:r>
            <a:endParaRPr lang="it-IT" dirty="0"/>
          </a:p>
        </p:txBody>
      </p:sp>
      <p:pic>
        <p:nvPicPr>
          <p:cNvPr id="10" name="Picture 2" descr="Z:\TEMP\1_PIANO DI BONIFICA\foto\26-03-2015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340768"/>
            <a:ext cx="4752528" cy="2995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Z:\TEMP\1_PIANO DI BONIFICA\foto\26-03-2015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409871"/>
            <a:ext cx="4236568" cy="238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75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a:solidFill>
                  <a:srgbClr val="002060"/>
                </a:solidFill>
                <a:latin typeface="Century Gothic" panose="020B0502020202020204" pitchFamily="34" charset="0"/>
              </a:rPr>
              <a:t>Bonifica e difesa idraulica del territorio - Interventi</a:t>
            </a:r>
            <a:endParaRPr lang="it-IT" sz="2400" b="1" dirty="0">
              <a:solidFill>
                <a:srgbClr val="002060"/>
              </a:solidFill>
              <a:latin typeface="Century Gothic" panose="020B0502020202020204" pitchFamily="34" charset="0"/>
            </a:endParaRP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6B75B4A0-58EE-4894-8D29-DF850157CDD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3058852" y="620688"/>
            <a:ext cx="4248472" cy="646331"/>
          </a:xfrm>
          <a:prstGeom prst="rect">
            <a:avLst/>
          </a:prstGeom>
          <a:solidFill>
            <a:srgbClr val="FFC0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a:t>
            </a:r>
            <a:r>
              <a:rPr lang="it-IT" altLang="it-IT" b="1" kern="0" dirty="0" err="1" smtClean="0">
                <a:solidFill>
                  <a:srgbClr val="000000"/>
                </a:solidFill>
                <a:latin typeface="Century Gothic" pitchFamily="34" charset="0"/>
              </a:rPr>
              <a:t>risagomatura</a:t>
            </a:r>
            <a:r>
              <a:rPr lang="it-IT" altLang="it-IT" b="1" kern="0" dirty="0" smtClean="0">
                <a:solidFill>
                  <a:srgbClr val="000000"/>
                </a:solidFill>
                <a:latin typeface="Century Gothic" pitchFamily="34" charset="0"/>
              </a:rPr>
              <a:t> (m)</a:t>
            </a:r>
            <a:endParaRPr lang="it-IT" dirty="0"/>
          </a:p>
        </p:txBody>
      </p:sp>
      <p:pic>
        <p:nvPicPr>
          <p:cNvPr id="8" name="Picture 2" descr="Z:\TEMP\1_PIANO DI BONIFICA\foto\20160420_101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412776"/>
            <a:ext cx="4308576" cy="2423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Z:\TEMP\1_PIANO DI BONIFICA\foto\151120161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429000"/>
            <a:ext cx="4430643" cy="332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11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08409" y="32503"/>
            <a:ext cx="9026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Il Rapporto Ambientale</a:t>
            </a:r>
          </a:p>
        </p:txBody>
      </p:sp>
      <p:pic>
        <p:nvPicPr>
          <p:cNvPr id="5" name="Immagine 4">
            <a:extLst>
              <a:ext uri="{FF2B5EF4-FFF2-40B4-BE49-F238E27FC236}">
                <a16:creationId xmlns="" xmlns:a16="http://schemas.microsoft.com/office/drawing/2014/main" id="{40BDA8A5-F57C-4BBA-8E08-1992BB95C798}"/>
              </a:ext>
            </a:extLst>
          </p:cNvPr>
          <p:cNvPicPr>
            <a:picLocks noChangeAspect="1"/>
          </p:cNvPicPr>
          <p:nvPr/>
        </p:nvPicPr>
        <p:blipFill rotWithShape="1">
          <a:blip r:embed="rId3"/>
          <a:srcRect b="7544"/>
          <a:stretch/>
        </p:blipFill>
        <p:spPr>
          <a:xfrm>
            <a:off x="1087581" y="754345"/>
            <a:ext cx="7867922" cy="5402616"/>
          </a:xfrm>
          <a:prstGeom prst="rect">
            <a:avLst/>
          </a:prstGeom>
        </p:spPr>
      </p:pic>
      <p:grpSp>
        <p:nvGrpSpPr>
          <p:cNvPr id="11" name="Gruppo 10">
            <a:extLst>
              <a:ext uri="{FF2B5EF4-FFF2-40B4-BE49-F238E27FC236}">
                <a16:creationId xmlns="" xmlns:a16="http://schemas.microsoft.com/office/drawing/2014/main" id="{27DF52B6-F65F-40FE-AF1C-2B1FD5DE9AD5}"/>
              </a:ext>
            </a:extLst>
          </p:cNvPr>
          <p:cNvGrpSpPr/>
          <p:nvPr/>
        </p:nvGrpSpPr>
        <p:grpSpPr>
          <a:xfrm>
            <a:off x="1" y="0"/>
            <a:ext cx="9861079" cy="6858001"/>
            <a:chOff x="1" y="0"/>
            <a:chExt cx="9861079" cy="6858001"/>
          </a:xfrm>
        </p:grpSpPr>
        <p:sp>
          <p:nvSpPr>
            <p:cNvPr id="7" name="Rettangolo 6">
              <a:extLst>
                <a:ext uri="{FF2B5EF4-FFF2-40B4-BE49-F238E27FC236}">
                  <a16:creationId xmlns="" xmlns:a16="http://schemas.microsoft.com/office/drawing/2014/main" id="{FE879435-F782-47EE-B149-300538BD4FE2}"/>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 Box 10">
              <a:extLst>
                <a:ext uri="{FF2B5EF4-FFF2-40B4-BE49-F238E27FC236}">
                  <a16:creationId xmlns="" xmlns:a16="http://schemas.microsoft.com/office/drawing/2014/main" id="{C7C385EB-670A-4D8D-927B-2F255A810D84}"/>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cxnSp>
          <p:nvCxnSpPr>
            <p:cNvPr id="10" name="Connettore diritto 9">
              <a:extLst>
                <a:ext uri="{FF2B5EF4-FFF2-40B4-BE49-F238E27FC236}">
                  <a16:creationId xmlns="" xmlns:a16="http://schemas.microsoft.com/office/drawing/2014/main" id="{33E3A004-05E0-477A-A334-4E8D9A2CE47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2676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a:solidFill>
                  <a:srgbClr val="002060"/>
                </a:solidFill>
                <a:latin typeface="Century Gothic" panose="020B0502020202020204" pitchFamily="34" charset="0"/>
              </a:rPr>
              <a:t>Bonifica e difesa idraulica del territorio - Interventi</a:t>
            </a:r>
            <a:endParaRPr lang="it-IT" sz="2400" b="1" dirty="0">
              <a:solidFill>
                <a:srgbClr val="002060"/>
              </a:solidFill>
              <a:latin typeface="Century Gothic" panose="020B0502020202020204" pitchFamily="34" charset="0"/>
            </a:endParaRP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6B75B4A0-58EE-4894-8D29-DF850157CDD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3058852" y="620688"/>
            <a:ext cx="4248472" cy="646331"/>
          </a:xfrm>
          <a:prstGeom prst="rect">
            <a:avLst/>
          </a:prstGeom>
          <a:solidFill>
            <a:srgbClr val="FFC0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ripristino paramenti arginali (m)</a:t>
            </a:r>
            <a:endParaRPr lang="it-IT" dirty="0"/>
          </a:p>
        </p:txBody>
      </p:sp>
      <p:pic>
        <p:nvPicPr>
          <p:cNvPr id="8" name="Picture 2" descr="Z:\TEMP\1_PIANO DI BONIFICA\foto\20170404_1415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340768"/>
            <a:ext cx="5172672" cy="2909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Z:\TEMP\1_PIANO DI BONIFICA\foto\DSCN4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682097"/>
            <a:ext cx="4200468" cy="314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11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a:solidFill>
                  <a:srgbClr val="002060"/>
                </a:solidFill>
                <a:latin typeface="Century Gothic" panose="020B0502020202020204" pitchFamily="34" charset="0"/>
              </a:rPr>
              <a:t>Bonifica e difesa idraulica del territorio - Interventi</a:t>
            </a:r>
            <a:endParaRPr lang="it-IT" sz="2400" b="1" dirty="0">
              <a:solidFill>
                <a:srgbClr val="002060"/>
              </a:solidFill>
              <a:latin typeface="Century Gothic" panose="020B0502020202020204" pitchFamily="34" charset="0"/>
            </a:endParaRP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6B75B4A0-58EE-4894-8D29-DF850157CDD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3058852" y="620688"/>
            <a:ext cx="4248472" cy="646331"/>
          </a:xfrm>
          <a:prstGeom prst="rect">
            <a:avLst/>
          </a:prstGeom>
          <a:solidFill>
            <a:srgbClr val="FFC0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ripristino strade alzaie (m)</a:t>
            </a:r>
            <a:endParaRPr lang="it-IT" dirty="0"/>
          </a:p>
        </p:txBody>
      </p:sp>
      <p:pic>
        <p:nvPicPr>
          <p:cNvPr id="8" name="Picture 2" descr="Z:\TEMP\1_PIANO DI BONIFICA\foto\piste_P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11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a:solidFill>
                  <a:srgbClr val="002060"/>
                </a:solidFill>
                <a:latin typeface="Century Gothic" panose="020B0502020202020204" pitchFamily="34" charset="0"/>
              </a:rPr>
              <a:t>Bonifica e difesa idraulica del territorio - Interventi</a:t>
            </a:r>
            <a:endParaRPr lang="it-IT" sz="2400" b="1" dirty="0">
              <a:solidFill>
                <a:srgbClr val="002060"/>
              </a:solidFill>
              <a:latin typeface="Century Gothic" panose="020B0502020202020204" pitchFamily="34" charset="0"/>
            </a:endParaRP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6B75B4A0-58EE-4894-8D29-DF850157CDD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3058852" y="620688"/>
            <a:ext cx="4248472" cy="646331"/>
          </a:xfrm>
          <a:prstGeom prst="rect">
            <a:avLst/>
          </a:prstGeom>
          <a:solidFill>
            <a:srgbClr val="FFC0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rimozione depositi alluvionali (m)</a:t>
            </a:r>
            <a:endParaRPr lang="it-IT" dirty="0"/>
          </a:p>
        </p:txBody>
      </p:sp>
      <p:pic>
        <p:nvPicPr>
          <p:cNvPr id="8" name="Picture 2" descr="Z:\TEMP\1_PIANO DI BONIFICA\foto\20160708_145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772816"/>
            <a:ext cx="7168796"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11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32503"/>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Bonifica e difesa idraulica del territorio - Impatti</a:t>
            </a:r>
          </a:p>
        </p:txBody>
      </p:sp>
      <p:sp>
        <p:nvSpPr>
          <p:cNvPr id="5" name="Rettangolo 4">
            <a:extLst>
              <a:ext uri="{FF2B5EF4-FFF2-40B4-BE49-F238E27FC236}">
                <a16:creationId xmlns="" xmlns:a16="http://schemas.microsoft.com/office/drawing/2014/main" id="{85DA2D53-0B96-4D8C-827F-A9E4CFF6B331}"/>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B921FC4F-813B-4099-8923-4C72E9C9B12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 Box 10">
            <a:extLst>
              <a:ext uri="{FF2B5EF4-FFF2-40B4-BE49-F238E27FC236}">
                <a16:creationId xmlns="" xmlns:a16="http://schemas.microsoft.com/office/drawing/2014/main" id="{E9584097-0F2A-4DD7-B0BA-7D3BD5A7B314}"/>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graphicFrame>
        <p:nvGraphicFramePr>
          <p:cNvPr id="4" name="Tabella 3">
            <a:extLst>
              <a:ext uri="{FF2B5EF4-FFF2-40B4-BE49-F238E27FC236}">
                <a16:creationId xmlns="" xmlns:a16="http://schemas.microsoft.com/office/drawing/2014/main" id="{11FFBA68-E854-4B0F-A28B-239ACB113FE9}"/>
              </a:ext>
            </a:extLst>
          </p:cNvPr>
          <p:cNvGraphicFramePr>
            <a:graphicFrameLocks noGrp="1"/>
          </p:cNvGraphicFramePr>
          <p:nvPr>
            <p:extLst>
              <p:ext uri="{D42A27DB-BD31-4B8C-83A1-F6EECF244321}">
                <p14:modId xmlns:p14="http://schemas.microsoft.com/office/powerpoint/2010/main" val="1168879387"/>
              </p:ext>
            </p:extLst>
          </p:nvPr>
        </p:nvGraphicFramePr>
        <p:xfrm>
          <a:off x="528620" y="595154"/>
          <a:ext cx="9234493" cy="6096000"/>
        </p:xfrm>
        <a:graphic>
          <a:graphicData uri="http://schemas.openxmlformats.org/drawingml/2006/table">
            <a:tbl>
              <a:tblPr>
                <a:tableStyleId>{5C22544A-7EE6-4342-B048-85BDC9FD1C3A}</a:tableStyleId>
              </a:tblPr>
              <a:tblGrid>
                <a:gridCol w="2449711">
                  <a:extLst>
                    <a:ext uri="{9D8B030D-6E8A-4147-A177-3AD203B41FA5}">
                      <a16:colId xmlns="" xmlns:a16="http://schemas.microsoft.com/office/drawing/2014/main" val="1909763427"/>
                    </a:ext>
                  </a:extLst>
                </a:gridCol>
                <a:gridCol w="6784782">
                  <a:extLst>
                    <a:ext uri="{9D8B030D-6E8A-4147-A177-3AD203B41FA5}">
                      <a16:colId xmlns="" xmlns:a16="http://schemas.microsoft.com/office/drawing/2014/main" val="543699206"/>
                    </a:ext>
                  </a:extLst>
                </a:gridCol>
              </a:tblGrid>
              <a:tr h="212260">
                <a:tc>
                  <a:txBody>
                    <a:bodyPr/>
                    <a:lstStyle/>
                    <a:p>
                      <a:pPr algn="ctr">
                        <a:spcAft>
                          <a:spcPts val="0"/>
                        </a:spcAft>
                      </a:pPr>
                      <a:r>
                        <a:rPr lang="it-IT" sz="1600" dirty="0">
                          <a:effectLst/>
                        </a:rPr>
                        <a:t>Tematica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rgbClr val="00B0F0"/>
                    </a:solidFill>
                  </a:tcPr>
                </a:tc>
                <a:tc>
                  <a:txBody>
                    <a:bodyPr/>
                    <a:lstStyle/>
                    <a:p>
                      <a:pPr algn="ctr">
                        <a:spcAft>
                          <a:spcPts val="0"/>
                        </a:spcAft>
                      </a:pPr>
                      <a:r>
                        <a:rPr lang="it-IT" sz="1600" dirty="0">
                          <a:effectLst/>
                        </a:rPr>
                        <a:t>Bonifica e difesa idraulica del territorio</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solidFill>
                      <a:srgbClr val="00B0F0"/>
                    </a:solidFill>
                  </a:tcPr>
                </a:tc>
                <a:extLst>
                  <a:ext uri="{0D108BD9-81ED-4DB2-BD59-A6C34878D82A}">
                    <a16:rowId xmlns="" xmlns:a16="http://schemas.microsoft.com/office/drawing/2014/main" val="3038363944"/>
                  </a:ext>
                </a:extLst>
              </a:tr>
              <a:tr h="106130">
                <a:tc>
                  <a:txBody>
                    <a:bodyPr/>
                    <a:lstStyle/>
                    <a:p>
                      <a:pPr algn="ctr">
                        <a:spcAft>
                          <a:spcPts val="0"/>
                        </a:spcAft>
                      </a:pPr>
                      <a:r>
                        <a:rPr lang="it-IT" sz="1600" dirty="0">
                          <a:effectLst/>
                        </a:rPr>
                        <a:t>Aria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NR</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876739939"/>
                  </a:ext>
                </a:extLst>
              </a:tr>
              <a:tr h="424521">
                <a:tc>
                  <a:txBody>
                    <a:bodyPr/>
                    <a:lstStyle/>
                    <a:p>
                      <a:pPr algn="ctr">
                        <a:spcAft>
                          <a:spcPts val="0"/>
                        </a:spcAft>
                      </a:pPr>
                      <a:r>
                        <a:rPr lang="it-IT" sz="1600">
                          <a:effectLst/>
                        </a:rPr>
                        <a:t>Acqua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P – miglioramento delle conoscenze di situazioni di potenziale commistione idraulica tra rete irriguo idraulica e rete di drenaggio urbana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1508216020"/>
                  </a:ext>
                </a:extLst>
              </a:tr>
              <a:tr h="318391">
                <a:tc>
                  <a:txBody>
                    <a:bodyPr/>
                    <a:lstStyle/>
                    <a:p>
                      <a:pPr algn="ctr">
                        <a:spcAft>
                          <a:spcPts val="0"/>
                        </a:spcAft>
                      </a:pPr>
                      <a:r>
                        <a:rPr lang="it-IT" sz="1600" dirty="0">
                          <a:effectLst/>
                        </a:rPr>
                        <a:t>Suolo</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N – nuovo consumo di suolo</a:t>
                      </a:r>
                    </a:p>
                    <a:p>
                      <a:pPr algn="ctr">
                        <a:spcAft>
                          <a:spcPts val="0"/>
                        </a:spcAft>
                      </a:pPr>
                      <a:r>
                        <a:rPr lang="it-IT" sz="1600">
                          <a:effectLst/>
                        </a:rPr>
                        <a:t>P – protezione di aree urbane e agricole da esondazioni e rischio idrogeologico</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750609828"/>
                  </a:ext>
                </a:extLst>
              </a:tr>
              <a:tr h="1804213">
                <a:tc>
                  <a:txBody>
                    <a:bodyPr/>
                    <a:lstStyle/>
                    <a:p>
                      <a:pPr algn="ctr">
                        <a:spcAft>
                          <a:spcPts val="0"/>
                        </a:spcAft>
                      </a:pPr>
                      <a:r>
                        <a:rPr lang="it-IT" sz="1600" dirty="0">
                          <a:effectLst/>
                        </a:rPr>
                        <a:t>Natura, biodiversità e paesaggio</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dirty="0">
                          <a:effectLst/>
                        </a:rPr>
                        <a:t>P – maggiore capacità di gestione della risorsa idrica</a:t>
                      </a:r>
                    </a:p>
                    <a:p>
                      <a:pPr algn="ctr">
                        <a:spcAft>
                          <a:spcPts val="0"/>
                        </a:spcAft>
                      </a:pPr>
                      <a:r>
                        <a:rPr lang="it-IT" sz="1600" dirty="0">
                          <a:effectLst/>
                        </a:rPr>
                        <a:t>P – buona integrazione nel paesaggio derivante dalle opera di difesa spondale in pietrame</a:t>
                      </a:r>
                    </a:p>
                    <a:p>
                      <a:pPr algn="ctr">
                        <a:spcAft>
                          <a:spcPts val="0"/>
                        </a:spcAft>
                      </a:pPr>
                      <a:r>
                        <a:rPr lang="it-IT" sz="1600" dirty="0">
                          <a:effectLst/>
                        </a:rPr>
                        <a:t>N - riduzione, frammentazione, interruzione o perdita di elementi naturali e componenti vegetali e naturali</a:t>
                      </a:r>
                    </a:p>
                    <a:p>
                      <a:pPr algn="ctr">
                        <a:spcAft>
                          <a:spcPts val="0"/>
                        </a:spcAft>
                      </a:pPr>
                      <a:r>
                        <a:rPr lang="it-IT" sz="1600" dirty="0">
                          <a:effectLst/>
                        </a:rPr>
                        <a:t>N – disturbo della fauna in fase di cantiere</a:t>
                      </a:r>
                    </a:p>
                    <a:p>
                      <a:pPr algn="ctr">
                        <a:spcAft>
                          <a:spcPts val="0"/>
                        </a:spcAft>
                      </a:pPr>
                      <a:r>
                        <a:rPr lang="it-IT" sz="1600" dirty="0">
                          <a:effectLst/>
                        </a:rPr>
                        <a:t>N - banalizzazione del paesaggio</a:t>
                      </a:r>
                    </a:p>
                    <a:p>
                      <a:pPr algn="ctr">
                        <a:spcAft>
                          <a:spcPts val="0"/>
                        </a:spcAft>
                      </a:pPr>
                      <a:r>
                        <a:rPr lang="it-IT" sz="1600" dirty="0">
                          <a:effectLst/>
                        </a:rPr>
                        <a:t>N-dismissione e rischio di perdita degli elementi tecnologici storici legati alla regolamentazione delle acque (chiuse, barriere, porte, paratie, opere per il sollevamento, tubazioni originarie degli interventi di bonifica storiche, elementi di sovrappasso di corsi d’acqua, </a:t>
                      </a:r>
                      <a:r>
                        <a:rPr lang="it-IT" sz="1600" dirty="0" err="1">
                          <a:effectLst/>
                        </a:rPr>
                        <a:t>ecc</a:t>
                      </a:r>
                      <a:r>
                        <a:rPr lang="it-IT" sz="1600" dirty="0">
                          <a:effectLst/>
                        </a:rPr>
                        <a:t>)</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726952719"/>
                  </a:ext>
                </a:extLst>
              </a:tr>
              <a:tr h="106130">
                <a:tc>
                  <a:txBody>
                    <a:bodyPr/>
                    <a:lstStyle/>
                    <a:p>
                      <a:pPr algn="ctr">
                        <a:spcAft>
                          <a:spcPts val="0"/>
                        </a:spcAft>
                      </a:pPr>
                      <a:r>
                        <a:rPr lang="it-IT" sz="1600" dirty="0">
                          <a:effectLst/>
                        </a:rPr>
                        <a:t>Rifiuti</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dirty="0">
                          <a:effectLst/>
                        </a:rPr>
                        <a:t>NR</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915426885"/>
                  </a:ext>
                </a:extLst>
              </a:tr>
              <a:tr h="106130">
                <a:tc>
                  <a:txBody>
                    <a:bodyPr/>
                    <a:lstStyle/>
                    <a:p>
                      <a:pPr algn="ctr">
                        <a:spcAft>
                          <a:spcPts val="0"/>
                        </a:spcAft>
                      </a:pPr>
                      <a:r>
                        <a:rPr lang="it-IT" sz="1600">
                          <a:effectLst/>
                        </a:rPr>
                        <a:t>Rumore</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N – generazione di rumore in fase di cantiere</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17782882"/>
                  </a:ext>
                </a:extLst>
              </a:tr>
              <a:tr h="212260">
                <a:tc>
                  <a:txBody>
                    <a:bodyPr/>
                    <a:lstStyle/>
                    <a:p>
                      <a:pPr algn="ctr">
                        <a:spcAft>
                          <a:spcPts val="0"/>
                        </a:spcAft>
                      </a:pPr>
                      <a:r>
                        <a:rPr lang="it-IT" sz="1600">
                          <a:effectLst/>
                        </a:rPr>
                        <a:t>Energia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P – risparmio energetico</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3043151594"/>
                  </a:ext>
                </a:extLst>
              </a:tr>
              <a:tr h="212260">
                <a:tc>
                  <a:txBody>
                    <a:bodyPr/>
                    <a:lstStyle/>
                    <a:p>
                      <a:pPr algn="ctr">
                        <a:spcAft>
                          <a:spcPts val="0"/>
                        </a:spcAft>
                      </a:pPr>
                      <a:r>
                        <a:rPr lang="it-IT" sz="1600" dirty="0">
                          <a:effectLst/>
                        </a:rPr>
                        <a:t>CEM e radiazioni ionizzanti</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NR</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4067276095"/>
                  </a:ext>
                </a:extLst>
              </a:tr>
              <a:tr h="212260">
                <a:tc>
                  <a:txBody>
                    <a:bodyPr/>
                    <a:lstStyle/>
                    <a:p>
                      <a:pPr algn="ctr">
                        <a:spcAft>
                          <a:spcPts val="0"/>
                        </a:spcAft>
                      </a:pPr>
                      <a:r>
                        <a:rPr lang="it-IT" sz="1600" dirty="0">
                          <a:effectLst/>
                        </a:rPr>
                        <a:t>Inquinamento luminoso</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N – generazione di inquinamento luminoso in fase di cantiere</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2746227672"/>
                  </a:ext>
                </a:extLst>
              </a:tr>
              <a:tr h="212260">
                <a:tc>
                  <a:txBody>
                    <a:bodyPr/>
                    <a:lstStyle/>
                    <a:p>
                      <a:pPr algn="ctr">
                        <a:spcAft>
                          <a:spcPts val="0"/>
                        </a:spcAft>
                      </a:pPr>
                      <a:r>
                        <a:rPr lang="it-IT" sz="1600" dirty="0">
                          <a:effectLst/>
                        </a:rPr>
                        <a:t>Mobilità e trasporti</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NR</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481522264"/>
                  </a:ext>
                </a:extLst>
              </a:tr>
              <a:tr h="212260">
                <a:tc>
                  <a:txBody>
                    <a:bodyPr/>
                    <a:lstStyle/>
                    <a:p>
                      <a:pPr algn="ctr">
                        <a:spcAft>
                          <a:spcPts val="0"/>
                        </a:spcAft>
                      </a:pPr>
                      <a:r>
                        <a:rPr lang="it-IT" sz="1600" dirty="0">
                          <a:effectLst/>
                        </a:rPr>
                        <a:t>Popolazione e salute umana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a:effectLst/>
                        </a:rPr>
                        <a:t>P - protezione centri abitati e aree agricole</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2625628537"/>
                  </a:ext>
                </a:extLst>
              </a:tr>
              <a:tr h="106130">
                <a:tc>
                  <a:txBody>
                    <a:bodyPr/>
                    <a:lstStyle/>
                    <a:p>
                      <a:pPr algn="ctr">
                        <a:spcAft>
                          <a:spcPts val="0"/>
                        </a:spcAft>
                      </a:pPr>
                      <a:r>
                        <a:rPr lang="it-IT" sz="1600" dirty="0">
                          <a:effectLst/>
                        </a:rPr>
                        <a:t>Patrimonio culturale</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nchor="ctr">
                    <a:solidFill>
                      <a:schemeClr val="accent5">
                        <a:lumMod val="60000"/>
                        <a:lumOff val="40000"/>
                      </a:schemeClr>
                    </a:solidFill>
                  </a:tcPr>
                </a:tc>
                <a:tc>
                  <a:txBody>
                    <a:bodyPr/>
                    <a:lstStyle/>
                    <a:p>
                      <a:pPr algn="ctr">
                        <a:spcAft>
                          <a:spcPts val="0"/>
                        </a:spcAft>
                      </a:pPr>
                      <a:r>
                        <a:rPr lang="it-IT" sz="1600" dirty="0">
                          <a:effectLst/>
                        </a:rPr>
                        <a:t>NR</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394" marR="34394" marT="0" marB="0"/>
                </a:tc>
                <a:extLst>
                  <a:ext uri="{0D108BD9-81ED-4DB2-BD59-A6C34878D82A}">
                    <a16:rowId xmlns="" xmlns:a16="http://schemas.microsoft.com/office/drawing/2014/main" val="2518980517"/>
                  </a:ext>
                </a:extLst>
              </a:tr>
            </a:tbl>
          </a:graphicData>
        </a:graphic>
      </p:graphicFrame>
    </p:spTree>
    <p:extLst>
      <p:ext uri="{BB962C8B-B14F-4D97-AF65-F5344CB8AC3E}">
        <p14:creationId xmlns:p14="http://schemas.microsoft.com/office/powerpoint/2010/main" val="488217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2" y="77807"/>
            <a:ext cx="94753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600" b="1" dirty="0">
                <a:solidFill>
                  <a:srgbClr val="002060"/>
                </a:solidFill>
                <a:latin typeface="Century Gothic" panose="020B0502020202020204" pitchFamily="34" charset="0"/>
              </a:rPr>
              <a:t>Bonifica e difesa idraulica – valutazione delle azioni e individuazione di misure di mitigazione</a:t>
            </a:r>
          </a:p>
        </p:txBody>
      </p:sp>
      <p:sp>
        <p:nvSpPr>
          <p:cNvPr id="3" name="Rettangolo 2">
            <a:extLst>
              <a:ext uri="{FF2B5EF4-FFF2-40B4-BE49-F238E27FC236}">
                <a16:creationId xmlns="" xmlns:a16="http://schemas.microsoft.com/office/drawing/2014/main" id="{6D0652AD-5304-4FB1-81FC-484317318DD8}"/>
              </a:ext>
            </a:extLst>
          </p:cNvPr>
          <p:cNvSpPr/>
          <p:nvPr/>
        </p:nvSpPr>
        <p:spPr>
          <a:xfrm>
            <a:off x="502118" y="544141"/>
            <a:ext cx="9242573" cy="4282647"/>
          </a:xfrm>
          <a:prstGeom prst="rect">
            <a:avLst/>
          </a:prstGeom>
        </p:spPr>
        <p:txBody>
          <a:bodyPr wrap="square">
            <a:spAutoFit/>
          </a:bodyPr>
          <a:lstStyle/>
          <a:p>
            <a:pPr algn="just">
              <a:lnSpc>
                <a:spcPct val="150000"/>
              </a:lnSpc>
            </a:pPr>
            <a:r>
              <a:rPr lang="it-IT" sz="2000" b="1" dirty="0">
                <a:solidFill>
                  <a:srgbClr val="1F497D"/>
                </a:solidFill>
                <a:latin typeface="Arial" panose="020B0604020202020204" pitchFamily="34" charset="0"/>
                <a:ea typeface="Times New Roman" panose="02020603050405020304" pitchFamily="18" charset="0"/>
                <a:cs typeface="Arial" panose="020B0604020202020204" pitchFamily="34" charset="0"/>
              </a:rPr>
              <a:t>Suolo</a:t>
            </a:r>
            <a:endParaRPr lang="it-IT" sz="20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In tema di bonifica e difesa idraulica del suolo è possibile evidenziare un impatto sicuramente positivo con riferimento ai centri urbani e alle aree agricole preservate da eventi alluvionali; nel complesso si otterrebbe la tutela di 528 ha di territorio consortile e quasi 90.000 m di canali sistemati.</a:t>
            </a:r>
          </a:p>
          <a:p>
            <a:pPr algn="just">
              <a:lnSpc>
                <a:spcPct val="150000"/>
              </a:lnSpc>
            </a:pPr>
            <a:r>
              <a:rPr lang="it-IT" sz="2000" dirty="0">
                <a:latin typeface="Arial" panose="020B0604020202020204" pitchFamily="34" charset="0"/>
                <a:cs typeface="Arial" panose="020B0604020202020204" pitchFamily="34" charset="0"/>
              </a:rPr>
              <a:t>Vi è poi l’azione dedicata alla installazione di 19 stazioni di monitoraggio ad integrazione del sistema di controllo dei deflussi di piena che ha sicuramente un positivo impatto nella capacità di gestire le situazioni derivanti dal rischio idraulico presente sul territorio.</a:t>
            </a:r>
          </a:p>
        </p:txBody>
      </p:sp>
      <p:sp>
        <p:nvSpPr>
          <p:cNvPr id="5" name="Rettangolo 4">
            <a:extLst>
              <a:ext uri="{FF2B5EF4-FFF2-40B4-BE49-F238E27FC236}">
                <a16:creationId xmlns="" xmlns:a16="http://schemas.microsoft.com/office/drawing/2014/main" id="{95BFE492-377E-4EFA-8EB9-94C2B640EC6C}"/>
              </a:ext>
            </a:extLst>
          </p:cNvPr>
          <p:cNvSpPr/>
          <p:nvPr/>
        </p:nvSpPr>
        <p:spPr>
          <a:xfrm>
            <a:off x="0"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6C9CA135-127E-4352-A5F8-00302F20B848}"/>
              </a:ext>
            </a:extLst>
          </p:cNvPr>
          <p:cNvCxnSpPr/>
          <p:nvPr/>
        </p:nvCxnSpPr>
        <p:spPr>
          <a:xfrm>
            <a:off x="385732"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E35FF565-3E30-4270-8C3C-913D1F804873}"/>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3405810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 xmlns:a16="http://schemas.microsoft.com/office/drawing/2014/main" id="{6E4439B6-26CD-44F7-81C5-0384CDC816B1}"/>
              </a:ext>
            </a:extLst>
          </p:cNvPr>
          <p:cNvSpPr/>
          <p:nvPr/>
        </p:nvSpPr>
        <p:spPr>
          <a:xfrm>
            <a:off x="438050" y="535343"/>
            <a:ext cx="9423029" cy="6320256"/>
          </a:xfrm>
          <a:prstGeom prst="rect">
            <a:avLst/>
          </a:prstGeom>
        </p:spPr>
        <p:txBody>
          <a:bodyPr wrap="square">
            <a:spAutoFit/>
          </a:bodyPr>
          <a:lstStyle/>
          <a:p>
            <a:pPr algn="just">
              <a:lnSpc>
                <a:spcPct val="150000"/>
              </a:lnSpc>
            </a:pPr>
            <a:r>
              <a:rPr lang="it-IT" b="1" dirty="0">
                <a:solidFill>
                  <a:srgbClr val="1F497D"/>
                </a:solidFill>
                <a:latin typeface="Arial" panose="020B0604020202020204" pitchFamily="34" charset="0"/>
                <a:ea typeface="Times New Roman" panose="02020603050405020304" pitchFamily="18" charset="0"/>
                <a:cs typeface="Arial" panose="020B0604020202020204" pitchFamily="34" charset="0"/>
              </a:rPr>
              <a:t>Natura e biodiversità</a:t>
            </a:r>
            <a:endParaRPr lang="it-IT" b="1"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it-IT" dirty="0">
                <a:latin typeface="Arial" panose="020B0604020202020204" pitchFamily="34" charset="0"/>
                <a:cs typeface="Arial" panose="020B0604020202020204" pitchFamily="34" charset="0"/>
              </a:rPr>
              <a:t>maggiore capacità di gestione della risorsa idrica</a:t>
            </a:r>
          </a:p>
          <a:p>
            <a:pPr marL="285750" indent="-285750" algn="just">
              <a:lnSpc>
                <a:spcPct val="150000"/>
              </a:lnSpc>
              <a:buFont typeface="Arial" panose="020B0604020202020204" pitchFamily="34" charset="0"/>
              <a:buChar char="•"/>
            </a:pPr>
            <a:r>
              <a:rPr lang="it-IT" dirty="0">
                <a:latin typeface="Arial" panose="020B0604020202020204" pitchFamily="34" charset="0"/>
                <a:cs typeface="Arial" panose="020B0604020202020204" pitchFamily="34" charset="0"/>
              </a:rPr>
              <a:t>buona integrazione nel paesaggio derivante dalle opera di difesa spondale in pietrame</a:t>
            </a:r>
          </a:p>
          <a:p>
            <a:pPr marL="285750" indent="-285750" algn="just">
              <a:lnSpc>
                <a:spcPct val="150000"/>
              </a:lnSpc>
              <a:buFont typeface="Arial" panose="020B0604020202020204" pitchFamily="34" charset="0"/>
              <a:buChar char="•"/>
            </a:pPr>
            <a:r>
              <a:rPr lang="it-IT" dirty="0">
                <a:latin typeface="Arial" panose="020B0604020202020204" pitchFamily="34" charset="0"/>
                <a:cs typeface="Arial" panose="020B0604020202020204" pitchFamily="34" charset="0"/>
              </a:rPr>
              <a:t>riduzione, frammentazione, interruzione o perdita di elementi naturali e componenti vegetali e naturali</a:t>
            </a:r>
          </a:p>
          <a:p>
            <a:pPr marL="285750" indent="-285750" algn="just">
              <a:lnSpc>
                <a:spcPct val="150000"/>
              </a:lnSpc>
              <a:buFont typeface="Arial" panose="020B0604020202020204" pitchFamily="34" charset="0"/>
              <a:buChar char="•"/>
            </a:pPr>
            <a:r>
              <a:rPr lang="it-IT" dirty="0">
                <a:latin typeface="Arial" panose="020B0604020202020204" pitchFamily="34" charset="0"/>
                <a:cs typeface="Arial" panose="020B0604020202020204" pitchFamily="34" charset="0"/>
              </a:rPr>
              <a:t>disturbo della fauna in fase di cantiere</a:t>
            </a:r>
          </a:p>
          <a:p>
            <a:pPr marL="285750" indent="-285750" algn="just">
              <a:lnSpc>
                <a:spcPct val="150000"/>
              </a:lnSpc>
              <a:buFont typeface="Arial" panose="020B0604020202020204" pitchFamily="34" charset="0"/>
              <a:buChar char="•"/>
            </a:pPr>
            <a:r>
              <a:rPr lang="it-IT" dirty="0">
                <a:latin typeface="Arial" panose="020B0604020202020204" pitchFamily="34" charset="0"/>
                <a:cs typeface="Arial" panose="020B0604020202020204" pitchFamily="34" charset="0"/>
              </a:rPr>
              <a:t>banalizzazione del paesaggio</a:t>
            </a:r>
          </a:p>
          <a:p>
            <a:pPr marL="285750" indent="-285750" algn="just">
              <a:lnSpc>
                <a:spcPct val="150000"/>
              </a:lnSpc>
              <a:buFont typeface="Arial" panose="020B0604020202020204" pitchFamily="34" charset="0"/>
              <a:buChar char="•"/>
            </a:pPr>
            <a:r>
              <a:rPr lang="it-IT" dirty="0">
                <a:latin typeface="Arial" panose="020B0604020202020204" pitchFamily="34" charset="0"/>
                <a:cs typeface="Arial" panose="020B0604020202020204" pitchFamily="34" charset="0"/>
              </a:rPr>
              <a:t>dismissione e rischio di perdita degli elementi tecnologici storici legati alla regolamentazione delle acque (chiuse, barriere, porte, paratie, opere per il sollevamento, </a:t>
            </a:r>
            <a:r>
              <a:rPr lang="it-IT" dirty="0" err="1">
                <a:latin typeface="Arial" panose="020B0604020202020204" pitchFamily="34" charset="0"/>
                <a:cs typeface="Arial" panose="020B0604020202020204" pitchFamily="34" charset="0"/>
              </a:rPr>
              <a:t>ecc</a:t>
            </a:r>
            <a:r>
              <a:rPr lang="it-IT" dirty="0">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algn="just">
              <a:lnSpc>
                <a:spcPct val="150000"/>
              </a:lnSpc>
            </a:pPr>
            <a:r>
              <a:rPr lang="it-IT" sz="2000" b="1" dirty="0">
                <a:solidFill>
                  <a:srgbClr val="1F497D"/>
                </a:solidFill>
                <a:latin typeface="Arial" panose="020B0604020202020204" pitchFamily="34" charset="0"/>
                <a:cs typeface="Arial" panose="020B0604020202020204" pitchFamily="34" charset="0"/>
              </a:rPr>
              <a:t>Energia</a:t>
            </a:r>
          </a:p>
          <a:p>
            <a:pPr algn="just">
              <a:lnSpc>
                <a:spcPct val="150000"/>
              </a:lnSpc>
            </a:pPr>
            <a:r>
              <a:rPr lang="it-IT" sz="1801" dirty="0">
                <a:latin typeface="Arial" panose="020B0604020202020204" pitchFamily="34" charset="0"/>
                <a:cs typeface="Arial" panose="020B0604020202020204" pitchFamily="34" charset="0"/>
              </a:rPr>
              <a:t>All’interno del capitolo dedicato alla bonifica e difesa idraulica del territorio vi sono due interventi che mostrano impatti positivi in termini di risparmio energetico (650.000 kWh in 10 anni).</a:t>
            </a:r>
            <a:endParaRPr lang="it-IT" dirty="0">
              <a:latin typeface="Arial" panose="020B0604020202020204" pitchFamily="34" charset="0"/>
              <a:cs typeface="Arial" panose="020B0604020202020204" pitchFamily="34" charset="0"/>
            </a:endParaRPr>
          </a:p>
        </p:txBody>
      </p:sp>
      <p:sp>
        <p:nvSpPr>
          <p:cNvPr id="5" name="Rettangolo 4">
            <a:extLst>
              <a:ext uri="{FF2B5EF4-FFF2-40B4-BE49-F238E27FC236}">
                <a16:creationId xmlns="" xmlns:a16="http://schemas.microsoft.com/office/drawing/2014/main" id="{7594E591-5A36-4D72-8CAB-2474B9CC9568}"/>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0E45FAF5-1E90-4F23-844F-E5EB097D42C3}"/>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B3DCBFEF-6037-4087-B182-B4D60C620C5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8" name="Text Box 7">
            <a:extLst>
              <a:ext uri="{FF2B5EF4-FFF2-40B4-BE49-F238E27FC236}">
                <a16:creationId xmlns="" xmlns:a16="http://schemas.microsoft.com/office/drawing/2014/main" id="{4EFED54C-F0FB-4BCD-B02F-FFECCECDC4D5}"/>
              </a:ext>
            </a:extLst>
          </p:cNvPr>
          <p:cNvSpPr txBox="1">
            <a:spLocks noChangeArrowheads="1"/>
          </p:cNvSpPr>
          <p:nvPr/>
        </p:nvSpPr>
        <p:spPr bwMode="auto">
          <a:xfrm>
            <a:off x="430652" y="77807"/>
            <a:ext cx="94753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600" b="1" dirty="0">
                <a:solidFill>
                  <a:srgbClr val="002060"/>
                </a:solidFill>
                <a:latin typeface="Century Gothic" panose="020B0502020202020204" pitchFamily="34" charset="0"/>
              </a:rPr>
              <a:t>Bonifica e difesa idraulica – valutazione delle azioni e individuazione di misure di mitigazione</a:t>
            </a:r>
          </a:p>
        </p:txBody>
      </p:sp>
    </p:spTree>
    <p:extLst>
      <p:ext uri="{BB962C8B-B14F-4D97-AF65-F5344CB8AC3E}">
        <p14:creationId xmlns:p14="http://schemas.microsoft.com/office/powerpoint/2010/main" val="3775673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2" y="77807"/>
            <a:ext cx="94753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600" b="1" dirty="0">
                <a:solidFill>
                  <a:srgbClr val="002060"/>
                </a:solidFill>
                <a:latin typeface="Century Gothic" panose="020B0502020202020204" pitchFamily="34" charset="0"/>
              </a:rPr>
              <a:t>Bonifica e difesa idraulica – valutazione delle azioni e individuazione di misure di mitigazione</a:t>
            </a:r>
          </a:p>
        </p:txBody>
      </p:sp>
      <p:sp>
        <p:nvSpPr>
          <p:cNvPr id="3" name="Rettangolo 2">
            <a:extLst>
              <a:ext uri="{FF2B5EF4-FFF2-40B4-BE49-F238E27FC236}">
                <a16:creationId xmlns="" xmlns:a16="http://schemas.microsoft.com/office/drawing/2014/main" id="{6D0652AD-5304-4FB1-81FC-484317318DD8}"/>
              </a:ext>
            </a:extLst>
          </p:cNvPr>
          <p:cNvSpPr/>
          <p:nvPr/>
        </p:nvSpPr>
        <p:spPr>
          <a:xfrm>
            <a:off x="658873" y="657352"/>
            <a:ext cx="3773790" cy="5075300"/>
          </a:xfrm>
          <a:prstGeom prst="rect">
            <a:avLst/>
          </a:prstGeom>
        </p:spPr>
        <p:txBody>
          <a:bodyPr wrap="square">
            <a:spAutoFit/>
          </a:bodyPr>
          <a:lstStyle/>
          <a:p>
            <a:pPr algn="just">
              <a:lnSpc>
                <a:spcPct val="150000"/>
              </a:lnSpc>
            </a:pPr>
            <a:r>
              <a:rPr lang="it-IT" sz="2000" b="1" dirty="0">
                <a:solidFill>
                  <a:srgbClr val="1F497D"/>
                </a:solidFill>
                <a:latin typeface="Arial" panose="020B0604020202020204" pitchFamily="34" charset="0"/>
                <a:cs typeface="Arial" panose="020B0604020202020204" pitchFamily="34" charset="0"/>
              </a:rPr>
              <a:t>Popolazione e salute umana</a:t>
            </a:r>
          </a:p>
          <a:p>
            <a:pPr algn="just">
              <a:lnSpc>
                <a:spcPct val="150000"/>
              </a:lnSpc>
            </a:pPr>
            <a:r>
              <a:rPr lang="it-IT" sz="1801" dirty="0">
                <a:latin typeface="Arial" panose="020B0604020202020204" pitchFamily="34" charset="0"/>
                <a:cs typeface="Arial" panose="020B0604020202020204" pitchFamily="34" charset="0"/>
              </a:rPr>
              <a:t>La sovrapposizione delle aree allagabili che il Piano comprensoriale intende trattare con i propri progetti e la popolazione residente nelle zone di censimento presenti nel territorio consortile mostra che nel complesso risultano coinvolte 66 sezioni di censimento per una popolazione residente totale pari a circa 18.250 abitanti. </a:t>
            </a:r>
          </a:p>
        </p:txBody>
      </p:sp>
      <p:sp>
        <p:nvSpPr>
          <p:cNvPr id="5" name="Rettangolo 4">
            <a:extLst>
              <a:ext uri="{FF2B5EF4-FFF2-40B4-BE49-F238E27FC236}">
                <a16:creationId xmlns="" xmlns:a16="http://schemas.microsoft.com/office/drawing/2014/main" id="{95BFE492-377E-4EFA-8EB9-94C2B640EC6C}"/>
              </a:ext>
            </a:extLst>
          </p:cNvPr>
          <p:cNvSpPr/>
          <p:nvPr/>
        </p:nvSpPr>
        <p:spPr>
          <a:xfrm>
            <a:off x="0"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6C9CA135-127E-4352-A5F8-00302F20B848}"/>
              </a:ext>
            </a:extLst>
          </p:cNvPr>
          <p:cNvCxnSpPr/>
          <p:nvPr/>
        </p:nvCxnSpPr>
        <p:spPr>
          <a:xfrm>
            <a:off x="385732"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E35FF565-3E30-4270-8C3C-913D1F804873}"/>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pic>
        <p:nvPicPr>
          <p:cNvPr id="4" name="Immagine 3">
            <a:extLst>
              <a:ext uri="{FF2B5EF4-FFF2-40B4-BE49-F238E27FC236}">
                <a16:creationId xmlns="" xmlns:a16="http://schemas.microsoft.com/office/drawing/2014/main" id="{B70EE0FD-A8DA-45BF-90C6-D910599C1B4D}"/>
              </a:ext>
            </a:extLst>
          </p:cNvPr>
          <p:cNvPicPr>
            <a:picLocks noChangeAspect="1"/>
          </p:cNvPicPr>
          <p:nvPr/>
        </p:nvPicPr>
        <p:blipFill>
          <a:blip r:embed="rId3"/>
          <a:stretch>
            <a:fillRect/>
          </a:stretch>
        </p:blipFill>
        <p:spPr>
          <a:xfrm>
            <a:off x="4815478" y="910529"/>
            <a:ext cx="4588403" cy="5381805"/>
          </a:xfrm>
          <a:prstGeom prst="rect">
            <a:avLst/>
          </a:prstGeom>
        </p:spPr>
      </p:pic>
    </p:spTree>
    <p:extLst>
      <p:ext uri="{BB962C8B-B14F-4D97-AF65-F5344CB8AC3E}">
        <p14:creationId xmlns:p14="http://schemas.microsoft.com/office/powerpoint/2010/main" val="1530954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 xmlns:a16="http://schemas.microsoft.com/office/drawing/2014/main" id="{633E9F2C-569B-421A-A14D-2599D801C402}"/>
              </a:ext>
            </a:extLst>
          </p:cNvPr>
          <p:cNvSpPr/>
          <p:nvPr/>
        </p:nvSpPr>
        <p:spPr>
          <a:xfrm>
            <a:off x="463489" y="510420"/>
            <a:ext cx="9319834" cy="4190314"/>
          </a:xfrm>
          <a:prstGeom prst="rect">
            <a:avLst/>
          </a:prstGeom>
        </p:spPr>
        <p:txBody>
          <a:bodyPr wrap="square">
            <a:spAutoFit/>
          </a:bodyPr>
          <a:lstStyle/>
          <a:p>
            <a:pPr algn="just">
              <a:lnSpc>
                <a:spcPct val="150000"/>
              </a:lnSpc>
            </a:pPr>
            <a:r>
              <a:rPr lang="it-IT" sz="2000" u="sng" dirty="0">
                <a:latin typeface="Arial" panose="020B0604020202020204" pitchFamily="34" charset="0"/>
                <a:ea typeface="Times New Roman" panose="02020603050405020304" pitchFamily="18" charset="0"/>
                <a:cs typeface="Arial" panose="020B0604020202020204" pitchFamily="34" charset="0"/>
              </a:rPr>
              <a:t>Ambiente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Interventi di ingegneria naturalistica e riqualificazione ambientale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Riqualificazione di percorsi ambientali e di fruizione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Implementazione della rete consortile di monitoraggio del DMV</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Installazione di rilevatori dei principali fattori </a:t>
            </a:r>
            <a:r>
              <a:rPr lang="it-IT" sz="2000" dirty="0" err="1">
                <a:latin typeface="Arial" panose="020B0604020202020204" pitchFamily="34" charset="0"/>
                <a:ea typeface="Times New Roman" panose="02020603050405020304" pitchFamily="18" charset="0"/>
                <a:cs typeface="Arial" panose="020B0604020202020204" pitchFamily="34" charset="0"/>
              </a:rPr>
              <a:t>metoclimatici</a:t>
            </a:r>
            <a:endParaRPr lang="it-IT" sz="2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Implementazione conoscenza sulla rete dei fontanili e zone umide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Programma di attività ed interventi per l'integrazione e la valorizzazione paesaggistica delle opere idrauliche dei principali corsi d'acqua ricadenti nel territorio consortile appartenenti al reticolo regionale</a:t>
            </a:r>
          </a:p>
        </p:txBody>
      </p: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910105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9" name="CasellaDiTesto 8"/>
          <p:cNvSpPr txBox="1"/>
          <p:nvPr/>
        </p:nvSpPr>
        <p:spPr>
          <a:xfrm>
            <a:off x="3058852" y="620688"/>
            <a:ext cx="4248472" cy="646331"/>
          </a:xfrm>
          <a:prstGeom prst="rect">
            <a:avLst/>
          </a:prstGeom>
          <a:solidFill>
            <a:srgbClr val="92D05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realizzazione di percorsi ambientali (n°)</a:t>
            </a:r>
            <a:endParaRPr lang="it-IT" dirty="0"/>
          </a:p>
        </p:txBody>
      </p:sp>
      <p:pic>
        <p:nvPicPr>
          <p:cNvPr id="10" name="Picture 2" descr="Z:\TEMP\1_PIANO DI BONIFICA\foto\DSCF01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556792"/>
            <a:ext cx="6767772" cy="507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371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2843808" y="620688"/>
            <a:ext cx="5257564" cy="646331"/>
          </a:xfrm>
          <a:prstGeom prst="rect">
            <a:avLst/>
          </a:prstGeom>
          <a:solidFill>
            <a:srgbClr val="92D05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mantenimento e ripristino della vegetazione (m)</a:t>
            </a:r>
            <a:endParaRPr lang="it-IT" dirty="0"/>
          </a:p>
        </p:txBody>
      </p:sp>
      <p:pic>
        <p:nvPicPr>
          <p:cNvPr id="9" name="Picture 2" descr="Z:\TEMP\1_PIANO DI BONIFICA\foto\151120161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449322"/>
            <a:ext cx="3600400" cy="2699758"/>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X:\FAUSTO\PUBBLICAZIONI_CONSORZIO\LIRICA_MANUALE\foto x lirica\IMG_292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717032"/>
            <a:ext cx="4188584" cy="3140968"/>
          </a:xfrm>
          <a:prstGeom prst="rect">
            <a:avLst/>
          </a:prstGeom>
          <a:noFill/>
          <a:ln>
            <a:noFill/>
          </a:ln>
        </p:spPr>
      </p:pic>
    </p:spTree>
    <p:extLst>
      <p:ext uri="{BB962C8B-B14F-4D97-AF65-F5344CB8AC3E}">
        <p14:creationId xmlns:p14="http://schemas.microsoft.com/office/powerpoint/2010/main" val="2578598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57558" y="32503"/>
            <a:ext cx="93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Analisi di coerenza</a:t>
            </a:r>
          </a:p>
        </p:txBody>
      </p:sp>
      <p:sp>
        <p:nvSpPr>
          <p:cNvPr id="3" name="Rettangolo 2">
            <a:extLst>
              <a:ext uri="{FF2B5EF4-FFF2-40B4-BE49-F238E27FC236}">
                <a16:creationId xmlns="" xmlns:a16="http://schemas.microsoft.com/office/drawing/2014/main" id="{C3E2B309-7A06-408D-B7E1-049FA987360E}"/>
              </a:ext>
            </a:extLst>
          </p:cNvPr>
          <p:cNvSpPr/>
          <p:nvPr/>
        </p:nvSpPr>
        <p:spPr>
          <a:xfrm>
            <a:off x="522684" y="943817"/>
            <a:ext cx="9201444" cy="5190011"/>
          </a:xfrm>
          <a:prstGeom prst="rect">
            <a:avLst/>
          </a:prstGeom>
        </p:spPr>
        <p:txBody>
          <a:bodyPr wrap="square">
            <a:spAutoFit/>
          </a:bodyPr>
          <a:lstStyle/>
          <a:p>
            <a:pPr algn="just">
              <a:lnSpc>
                <a:spcPct val="150000"/>
              </a:lnSpc>
              <a:spcAft>
                <a:spcPts val="601"/>
              </a:spcAft>
            </a:pPr>
            <a:r>
              <a:rPr lang="it-IT" sz="2000" dirty="0">
                <a:latin typeface="Arial" panose="020B0604020202020204" pitchFamily="34" charset="0"/>
                <a:ea typeface="Times New Roman" panose="02020603050405020304" pitchFamily="18" charset="0"/>
                <a:cs typeface="Times New Roman" panose="02020603050405020304" pitchFamily="18" charset="0"/>
              </a:rPr>
              <a:t>L’analisi di coerenza esterna e interna consiste nella verifica della rispondenza e non conflittualità:</a:t>
            </a:r>
            <a:endParaRPr lang="it-IT" sz="2000" dirty="0">
              <a:latin typeface="Times New Roman" panose="02020603050405020304" pitchFamily="18" charset="0"/>
              <a:ea typeface="Times New Roman" panose="02020603050405020304" pitchFamily="18" charset="0"/>
            </a:endParaRPr>
          </a:p>
          <a:p>
            <a:pPr marL="285757" indent="-285757" algn="just">
              <a:lnSpc>
                <a:spcPct val="150000"/>
              </a:lnSpc>
              <a:buFontTx/>
              <a:buChar char="-"/>
            </a:pPr>
            <a:r>
              <a:rPr lang="it-IT" sz="2000" kern="150" dirty="0">
                <a:latin typeface="Arial" panose="020B0604020202020204" pitchFamily="34" charset="0"/>
                <a:ea typeface="Times New Roman" panose="02020603050405020304" pitchFamily="18" charset="0"/>
                <a:cs typeface="Times New Roman" panose="02020603050405020304" pitchFamily="18" charset="0"/>
              </a:rPr>
              <a:t>degli obiettivi di piano con gli obiettivi generali desunti da documenti programmatici di livello diverso da quello del piano considerato, nello specifico il riferimento è a norme e direttive di carattere internazionale e comunitario, nazionale, regionale (coerenza esterna verticale);</a:t>
            </a:r>
          </a:p>
          <a:p>
            <a:pPr marL="285757" indent="-285757" algn="just">
              <a:lnSpc>
                <a:spcPct val="150000"/>
              </a:lnSpc>
              <a:buFontTx/>
              <a:buChar char="-"/>
            </a:pPr>
            <a:r>
              <a:rPr lang="it-IT" sz="2000" kern="150" dirty="0">
                <a:latin typeface="Arial" panose="020B0604020202020204" pitchFamily="34" charset="0"/>
                <a:ea typeface="Times New Roman" panose="02020603050405020304" pitchFamily="18" charset="0"/>
                <a:cs typeface="Times New Roman" panose="02020603050405020304" pitchFamily="18" charset="0"/>
              </a:rPr>
              <a:t>degli obiettivi di piano con gli obiettivi generali di piani di settore dello stesso livello di governo e dello stesso ambito territoriale (coerenza esterna orizzontale);</a:t>
            </a:r>
            <a:endParaRPr lang="it-IT" sz="2000" kern="150" dirty="0">
              <a:latin typeface="Symbol" panose="05050102010706020507" pitchFamily="18" charset="2"/>
              <a:ea typeface="Times New Roman" panose="02020603050405020304" pitchFamily="18" charset="0"/>
            </a:endParaRPr>
          </a:p>
          <a:p>
            <a:pPr marL="285757" indent="-285757" algn="just">
              <a:lnSpc>
                <a:spcPct val="150000"/>
              </a:lnSpc>
              <a:buFontTx/>
              <a:buChar char="-"/>
            </a:pPr>
            <a:r>
              <a:rPr lang="it-IT" sz="2000" kern="150" dirty="0">
                <a:latin typeface="Arial" panose="020B0604020202020204" pitchFamily="34" charset="0"/>
                <a:ea typeface="Times New Roman" panose="02020603050405020304" pitchFamily="18" charset="0"/>
                <a:cs typeface="Times New Roman" panose="02020603050405020304" pitchFamily="18" charset="0"/>
              </a:rPr>
              <a:t>interna al piano stesso, fra base conoscitiva, obiettivi generali e specifici, azioni di piano.</a:t>
            </a:r>
            <a:endParaRPr lang="it-IT" sz="2000" kern="150" dirty="0">
              <a:latin typeface="Symbol" panose="05050102010706020507" pitchFamily="18" charset="2"/>
              <a:ea typeface="Times New Roman" panose="02020603050405020304" pitchFamily="18" charset="0"/>
            </a:endParaRPr>
          </a:p>
        </p:txBody>
      </p:sp>
      <p:grpSp>
        <p:nvGrpSpPr>
          <p:cNvPr id="5" name="Gruppo 4">
            <a:extLst>
              <a:ext uri="{FF2B5EF4-FFF2-40B4-BE49-F238E27FC236}">
                <a16:creationId xmlns="" xmlns:a16="http://schemas.microsoft.com/office/drawing/2014/main" id="{E13D0F5B-EC56-4FF9-A042-96C2656DB134}"/>
              </a:ext>
            </a:extLst>
          </p:cNvPr>
          <p:cNvGrpSpPr/>
          <p:nvPr/>
        </p:nvGrpSpPr>
        <p:grpSpPr>
          <a:xfrm>
            <a:off x="1" y="0"/>
            <a:ext cx="9861079" cy="6858000"/>
            <a:chOff x="1" y="0"/>
            <a:chExt cx="9861079" cy="6858000"/>
          </a:xfrm>
        </p:grpSpPr>
        <p:sp>
          <p:nvSpPr>
            <p:cNvPr id="6" name="Rettangolo 5">
              <a:extLst>
                <a:ext uri="{FF2B5EF4-FFF2-40B4-BE49-F238E27FC236}">
                  <a16:creationId xmlns="" xmlns:a16="http://schemas.microsoft.com/office/drawing/2014/main" id="{2FFFAC63-E76F-4C52-9C05-D7444067C3F5}"/>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 xmlns:a16="http://schemas.microsoft.com/office/drawing/2014/main" id="{2147DADB-B5A0-4BAC-A019-B60B77355162}"/>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 Box 10">
            <a:extLst>
              <a:ext uri="{FF2B5EF4-FFF2-40B4-BE49-F238E27FC236}">
                <a16:creationId xmlns="" xmlns:a16="http://schemas.microsoft.com/office/drawing/2014/main" id="{BD7274E8-1513-4986-8E2E-D4C871C4949A}"/>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2283404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3058852" y="620688"/>
            <a:ext cx="4248472" cy="646331"/>
          </a:xfrm>
          <a:prstGeom prst="rect">
            <a:avLst/>
          </a:prstGeom>
          <a:solidFill>
            <a:srgbClr val="92D05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percorsi ambientali riqualificati (n°)</a:t>
            </a:r>
            <a:endParaRPr lang="it-IT" dirty="0"/>
          </a:p>
        </p:txBody>
      </p:sp>
      <p:pic>
        <p:nvPicPr>
          <p:cNvPr id="9" name="Immagine 8" descr="Z:\FAUSTO\progetti\2009\PERCORSO VENERE\ESECUTIVO\CANTIERE\foto\PRE-COLLAUDO\100_69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340768"/>
            <a:ext cx="3770357" cy="2832004"/>
          </a:xfrm>
          <a:prstGeom prst="rect">
            <a:avLst/>
          </a:prstGeom>
          <a:noFill/>
          <a:ln>
            <a:noFill/>
          </a:ln>
        </p:spPr>
      </p:pic>
      <p:pic>
        <p:nvPicPr>
          <p:cNvPr id="10" name="Immagine 9" descr="Z:\FAUSTO\progetti\2009\PERCORSO VENERE\ESECUTIVO\CANTIERE\foto\PRE-COLLAUDO\100_68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866515"/>
            <a:ext cx="4419600" cy="2991485"/>
          </a:xfrm>
          <a:prstGeom prst="rect">
            <a:avLst/>
          </a:prstGeom>
          <a:noFill/>
          <a:ln>
            <a:noFill/>
          </a:ln>
        </p:spPr>
      </p:pic>
    </p:spTree>
    <p:extLst>
      <p:ext uri="{BB962C8B-B14F-4D97-AF65-F5344CB8AC3E}">
        <p14:creationId xmlns:p14="http://schemas.microsoft.com/office/powerpoint/2010/main" val="1838721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6" name="CasellaDiTesto 5"/>
          <p:cNvSpPr txBox="1"/>
          <p:nvPr/>
        </p:nvSpPr>
        <p:spPr>
          <a:xfrm>
            <a:off x="2915816" y="620688"/>
            <a:ext cx="5041540" cy="646331"/>
          </a:xfrm>
          <a:prstGeom prst="rect">
            <a:avLst/>
          </a:prstGeom>
          <a:solidFill>
            <a:srgbClr val="92D05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studi di fattibilità per impinguamento delle zone umide</a:t>
            </a:r>
            <a:endParaRPr lang="it-IT" dirty="0"/>
          </a:p>
        </p:txBody>
      </p:sp>
      <p:pic>
        <p:nvPicPr>
          <p:cNvPr id="9" name="Picture 2" descr="X:\ANDREA\Foto 2017\Molgora - Cavenago\20180228_0834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628800"/>
            <a:ext cx="6818645" cy="511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721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 xmlns:a16="http://schemas.microsoft.com/office/drawing/2014/main" id="{633E9F2C-569B-421A-A14D-2599D801C402}"/>
              </a:ext>
            </a:extLst>
          </p:cNvPr>
          <p:cNvSpPr/>
          <p:nvPr/>
        </p:nvSpPr>
        <p:spPr>
          <a:xfrm>
            <a:off x="463489" y="510420"/>
            <a:ext cx="9319834" cy="2805320"/>
          </a:xfrm>
          <a:prstGeom prst="rect">
            <a:avLst/>
          </a:prstGeom>
        </p:spPr>
        <p:txBody>
          <a:bodyPr wrap="square">
            <a:spAutoFit/>
          </a:bodyPr>
          <a:lstStyle/>
          <a:p>
            <a:pPr algn="just">
              <a:lnSpc>
                <a:spcPct val="150000"/>
              </a:lnSpc>
            </a:pPr>
            <a:r>
              <a:rPr lang="it-IT" sz="2000" u="sng" dirty="0">
                <a:latin typeface="Arial" panose="020B0604020202020204" pitchFamily="34" charset="0"/>
                <a:ea typeface="Times New Roman" panose="02020603050405020304" pitchFamily="18" charset="0"/>
                <a:cs typeface="Arial" panose="020B0604020202020204" pitchFamily="34" charset="0"/>
              </a:rPr>
              <a:t>Qualità delle acque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Esecuzione di un impianto di fitodepurazione naturale </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Installazione di rilevatori dei principali parametri ambientali</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Campionamento qualità delle acque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Attività di censimento degli scarichi urbani</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Attività di regolazione dei flussi idrici</a:t>
            </a:r>
          </a:p>
        </p:txBody>
      </p: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2890571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 xmlns:a16="http://schemas.microsoft.com/office/drawing/2014/main" id="{633E9F2C-569B-421A-A14D-2599D801C402}"/>
              </a:ext>
            </a:extLst>
          </p:cNvPr>
          <p:cNvSpPr/>
          <p:nvPr/>
        </p:nvSpPr>
        <p:spPr>
          <a:xfrm>
            <a:off x="508409" y="596381"/>
            <a:ext cx="9319834" cy="5113644"/>
          </a:xfrm>
          <a:prstGeom prst="rect">
            <a:avLst/>
          </a:prstGeom>
        </p:spPr>
        <p:txBody>
          <a:bodyPr wrap="square">
            <a:spAutoFit/>
          </a:bodyPr>
          <a:lstStyle/>
          <a:p>
            <a:pPr algn="just">
              <a:lnSpc>
                <a:spcPct val="150000"/>
              </a:lnSpc>
            </a:pPr>
            <a:r>
              <a:rPr lang="it-IT" sz="2000" u="sng" dirty="0">
                <a:latin typeface="Arial" panose="020B0604020202020204" pitchFamily="34" charset="0"/>
                <a:ea typeface="Times New Roman" panose="02020603050405020304" pitchFamily="18" charset="0"/>
                <a:cs typeface="Arial" panose="020B0604020202020204" pitchFamily="34" charset="0"/>
              </a:rPr>
              <a:t>Altri usi</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Costruzione di tre centraline idroelettriche </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Studio per l'individuazione e lo sfruttamento di piccoli salti</a:t>
            </a:r>
          </a:p>
          <a:p>
            <a:pPr algn="just">
              <a:lnSpc>
                <a:spcPct val="150000"/>
              </a:lnSpc>
            </a:pPr>
            <a:endParaRPr lang="it-IT" sz="2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it-IT" sz="2000" u="sng" dirty="0">
                <a:latin typeface="Arial" panose="020B0604020202020204" pitchFamily="34" charset="0"/>
                <a:ea typeface="Times New Roman" panose="02020603050405020304" pitchFamily="18" charset="0"/>
                <a:cs typeface="Arial" panose="020B0604020202020204" pitchFamily="34" charset="0"/>
              </a:rPr>
              <a:t>Generale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Ufficio di piano per il monitoraggio del piano comprensoriale di bonifica</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Coordinamento con i consorzi che interessano il comparto Nord-Ovest del comprensorio</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Formazione di un coordinamento permanente per la gestione condivisa del problema della presenza delle nutrie</a:t>
            </a:r>
          </a:p>
          <a:p>
            <a:pPr algn="just">
              <a:lnSpc>
                <a:spcPct val="150000"/>
              </a:lnSpc>
            </a:pPr>
            <a:r>
              <a:rPr lang="it-IT" sz="2000" dirty="0">
                <a:latin typeface="Arial" panose="020B0604020202020204" pitchFamily="34" charset="0"/>
                <a:ea typeface="Times New Roman" panose="02020603050405020304" pitchFamily="18" charset="0"/>
                <a:cs typeface="Arial" panose="020B0604020202020204" pitchFamily="34" charset="0"/>
              </a:rPr>
              <a:t>• Gestione integrata degli input idrici di natura urbana alla rete consortile</a:t>
            </a:r>
          </a:p>
        </p:txBody>
      </p: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419543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Interventi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590F1385-836A-4D27-9F38-3DDA5E982117}"/>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pic>
        <p:nvPicPr>
          <p:cNvPr id="9" name="Picture 5" descr="DSC_00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275" y="1506538"/>
            <a:ext cx="7451725" cy="494982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2915816" y="620688"/>
            <a:ext cx="5041540" cy="646331"/>
          </a:xfrm>
          <a:prstGeom prst="rect">
            <a:avLst/>
          </a:prstGeom>
          <a:solidFill>
            <a:srgbClr val="FFFF00"/>
          </a:solidFill>
          <a:ln>
            <a:solidFill>
              <a:schemeClr val="tx1"/>
            </a:solidFill>
          </a:ln>
        </p:spPr>
        <p:txBody>
          <a:bodyPr wrap="square" rtlCol="0">
            <a:spAutoFit/>
          </a:bodyPr>
          <a:lstStyle/>
          <a:p>
            <a:pPr algn="ctr"/>
            <a:r>
              <a:rPr lang="it-IT" altLang="it-IT" b="1" kern="0" dirty="0" smtClean="0">
                <a:solidFill>
                  <a:srgbClr val="000000"/>
                </a:solidFill>
                <a:latin typeface="Century Gothic" pitchFamily="34" charset="0"/>
              </a:rPr>
              <a:t>Intervento tipologico di realizzazione di nuove centraline idroelettriche</a:t>
            </a:r>
            <a:endParaRPr lang="it-IT" dirty="0"/>
          </a:p>
        </p:txBody>
      </p:sp>
    </p:spTree>
    <p:extLst>
      <p:ext uri="{BB962C8B-B14F-4D97-AF65-F5344CB8AC3E}">
        <p14:creationId xmlns:p14="http://schemas.microsoft.com/office/powerpoint/2010/main" val="3370819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16252"/>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Multifunzionalità- Impatti</a:t>
            </a:r>
          </a:p>
        </p:txBody>
      </p:sp>
      <p:sp>
        <p:nvSpPr>
          <p:cNvPr id="5" name="Rettangolo 4">
            <a:extLst>
              <a:ext uri="{FF2B5EF4-FFF2-40B4-BE49-F238E27FC236}">
                <a16:creationId xmlns="" xmlns:a16="http://schemas.microsoft.com/office/drawing/2014/main" id="{7A2C29FF-5224-46B1-AAEF-425C4DF82AC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9CD5265-F21F-43F0-B76F-2FA0FD5A7416}"/>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 Box 10">
            <a:extLst>
              <a:ext uri="{FF2B5EF4-FFF2-40B4-BE49-F238E27FC236}">
                <a16:creationId xmlns="" xmlns:a16="http://schemas.microsoft.com/office/drawing/2014/main" id="{4CF93945-D729-4DE5-8797-41A4A5EC9C48}"/>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graphicFrame>
        <p:nvGraphicFramePr>
          <p:cNvPr id="4" name="Tabella 3">
            <a:extLst>
              <a:ext uri="{FF2B5EF4-FFF2-40B4-BE49-F238E27FC236}">
                <a16:creationId xmlns="" xmlns:a16="http://schemas.microsoft.com/office/drawing/2014/main" id="{DFFCF8FA-0A9D-461F-84BC-270568D10B0B}"/>
              </a:ext>
            </a:extLst>
          </p:cNvPr>
          <p:cNvGraphicFramePr>
            <a:graphicFrameLocks noGrp="1"/>
          </p:cNvGraphicFramePr>
          <p:nvPr>
            <p:extLst>
              <p:ext uri="{D42A27DB-BD31-4B8C-83A1-F6EECF244321}">
                <p14:modId xmlns:p14="http://schemas.microsoft.com/office/powerpoint/2010/main" val="2020874197"/>
              </p:ext>
            </p:extLst>
          </p:nvPr>
        </p:nvGraphicFramePr>
        <p:xfrm>
          <a:off x="508409" y="615133"/>
          <a:ext cx="9319834" cy="6026110"/>
        </p:xfrm>
        <a:graphic>
          <a:graphicData uri="http://schemas.openxmlformats.org/drawingml/2006/table">
            <a:tbl>
              <a:tblPr>
                <a:tableStyleId>{5C22544A-7EE6-4342-B048-85BDC9FD1C3A}</a:tableStyleId>
              </a:tblPr>
              <a:tblGrid>
                <a:gridCol w="2330585">
                  <a:extLst>
                    <a:ext uri="{9D8B030D-6E8A-4147-A177-3AD203B41FA5}">
                      <a16:colId xmlns="" xmlns:a16="http://schemas.microsoft.com/office/drawing/2014/main" val="1523114518"/>
                    </a:ext>
                  </a:extLst>
                </a:gridCol>
                <a:gridCol w="6989249">
                  <a:extLst>
                    <a:ext uri="{9D8B030D-6E8A-4147-A177-3AD203B41FA5}">
                      <a16:colId xmlns="" xmlns:a16="http://schemas.microsoft.com/office/drawing/2014/main" val="3447811610"/>
                    </a:ext>
                  </a:extLst>
                </a:gridCol>
              </a:tblGrid>
              <a:tr h="217567">
                <a:tc>
                  <a:txBody>
                    <a:bodyPr/>
                    <a:lstStyle/>
                    <a:p>
                      <a:pPr algn="ctr">
                        <a:spcAft>
                          <a:spcPts val="0"/>
                        </a:spcAft>
                      </a:pPr>
                      <a:r>
                        <a:rPr lang="it-IT" sz="1700" dirty="0">
                          <a:effectLst/>
                        </a:rPr>
                        <a:t>Tematica</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rgbClr val="00B0F0"/>
                    </a:solidFill>
                  </a:tcPr>
                </a:tc>
                <a:tc>
                  <a:txBody>
                    <a:bodyPr/>
                    <a:lstStyle/>
                    <a:p>
                      <a:pPr algn="ctr">
                        <a:spcAft>
                          <a:spcPts val="0"/>
                        </a:spcAft>
                      </a:pPr>
                      <a:r>
                        <a:rPr lang="it-IT" sz="1700" dirty="0">
                          <a:effectLst/>
                        </a:rPr>
                        <a:t>Multifunzionalità (Ambiente, Qualità delle acque, Altri Usi e Aspetti generali)</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solidFill>
                      <a:srgbClr val="00B0F0"/>
                    </a:solidFill>
                  </a:tcPr>
                </a:tc>
                <a:extLst>
                  <a:ext uri="{0D108BD9-81ED-4DB2-BD59-A6C34878D82A}">
                    <a16:rowId xmlns="" xmlns:a16="http://schemas.microsoft.com/office/drawing/2014/main" val="1139518259"/>
                  </a:ext>
                </a:extLst>
              </a:tr>
              <a:tr h="108783">
                <a:tc>
                  <a:txBody>
                    <a:bodyPr/>
                    <a:lstStyle/>
                    <a:p>
                      <a:pPr algn="ctr">
                        <a:spcAft>
                          <a:spcPts val="0"/>
                        </a:spcAft>
                      </a:pPr>
                      <a:r>
                        <a:rPr lang="it-IT" sz="1700" dirty="0">
                          <a:effectLst/>
                        </a:rPr>
                        <a:t>Aria</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NR</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4132590102"/>
                  </a:ext>
                </a:extLst>
              </a:tr>
              <a:tr h="435134">
                <a:tc>
                  <a:txBody>
                    <a:bodyPr/>
                    <a:lstStyle/>
                    <a:p>
                      <a:pPr algn="ctr">
                        <a:spcAft>
                          <a:spcPts val="0"/>
                        </a:spcAft>
                      </a:pPr>
                      <a:r>
                        <a:rPr lang="it-IT" sz="1700">
                          <a:effectLst/>
                        </a:rPr>
                        <a:t>Acqua</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P – migliore conoscenza qualitativa e quantitativa della risorsa irrigua</a:t>
                      </a:r>
                    </a:p>
                    <a:p>
                      <a:pPr algn="ctr">
                        <a:spcAft>
                          <a:spcPts val="0"/>
                        </a:spcAft>
                      </a:pPr>
                      <a:r>
                        <a:rPr lang="it-IT" sz="1700">
                          <a:effectLst/>
                        </a:rPr>
                        <a:t>P – riqualificazione e riconnessione idraulica ambientale ed ecologica</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518334522"/>
                  </a:ext>
                </a:extLst>
              </a:tr>
              <a:tr h="326350">
                <a:tc>
                  <a:txBody>
                    <a:bodyPr/>
                    <a:lstStyle/>
                    <a:p>
                      <a:pPr algn="ctr">
                        <a:spcAft>
                          <a:spcPts val="0"/>
                        </a:spcAft>
                      </a:pPr>
                      <a:r>
                        <a:rPr lang="it-IT" sz="1700">
                          <a:effectLst/>
                        </a:rPr>
                        <a:t>Suolo</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NR</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577659461"/>
                  </a:ext>
                </a:extLst>
              </a:tr>
              <a:tr h="1849319">
                <a:tc>
                  <a:txBody>
                    <a:bodyPr/>
                    <a:lstStyle/>
                    <a:p>
                      <a:pPr algn="ctr">
                        <a:spcAft>
                          <a:spcPts val="0"/>
                        </a:spcAft>
                      </a:pPr>
                      <a:r>
                        <a:rPr lang="it-IT" sz="1700" dirty="0">
                          <a:effectLst/>
                        </a:rPr>
                        <a:t>Natura, biodiversità e paesaggio</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dirty="0">
                          <a:effectLst/>
                        </a:rPr>
                        <a:t>N – disturbo della fauna in fase di cantiere</a:t>
                      </a:r>
                    </a:p>
                    <a:p>
                      <a:pPr algn="ctr">
                        <a:spcAft>
                          <a:spcPts val="0"/>
                        </a:spcAft>
                      </a:pPr>
                      <a:r>
                        <a:rPr lang="it-IT" sz="1700" dirty="0">
                          <a:effectLst/>
                        </a:rPr>
                        <a:t>N-alterazione o perdita di elementi di rilevanza storico-paesaggistica (chiuse, ponti, scalette, </a:t>
                      </a:r>
                      <a:r>
                        <a:rPr lang="it-IT" sz="1700" dirty="0" err="1">
                          <a:effectLst/>
                        </a:rPr>
                        <a:t>ecc</a:t>
                      </a:r>
                      <a:r>
                        <a:rPr lang="it-IT" sz="1700" dirty="0">
                          <a:effectLst/>
                        </a:rPr>
                        <a:t>)</a:t>
                      </a:r>
                    </a:p>
                    <a:p>
                      <a:pPr algn="ctr">
                        <a:spcAft>
                          <a:spcPts val="0"/>
                        </a:spcAft>
                      </a:pPr>
                      <a:r>
                        <a:rPr lang="it-IT" sz="1700" dirty="0">
                          <a:effectLst/>
                        </a:rPr>
                        <a:t>N – disturbo del contesto paesaggistico locale a causa dell’inserimento di nuovi manufatti</a:t>
                      </a:r>
                    </a:p>
                    <a:p>
                      <a:pPr algn="ctr">
                        <a:spcAft>
                          <a:spcPts val="0"/>
                        </a:spcAft>
                      </a:pPr>
                      <a:r>
                        <a:rPr lang="it-IT" sz="1700" dirty="0">
                          <a:effectLst/>
                        </a:rPr>
                        <a:t>P – mantenimento/miglioramento degli habitat con impatti positivi sulla fauna locale</a:t>
                      </a:r>
                    </a:p>
                    <a:p>
                      <a:pPr algn="ctr">
                        <a:spcAft>
                          <a:spcPts val="0"/>
                        </a:spcAft>
                      </a:pPr>
                      <a:r>
                        <a:rPr lang="it-IT" sz="1700" dirty="0">
                          <a:effectLst/>
                        </a:rPr>
                        <a:t>P-miglioramento delle condizioni di fruizione del paesaggio </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959871992"/>
                  </a:ext>
                </a:extLst>
              </a:tr>
              <a:tr h="108783">
                <a:tc>
                  <a:txBody>
                    <a:bodyPr/>
                    <a:lstStyle/>
                    <a:p>
                      <a:pPr algn="ctr">
                        <a:spcAft>
                          <a:spcPts val="0"/>
                        </a:spcAft>
                      </a:pPr>
                      <a:r>
                        <a:rPr lang="it-IT" sz="1700" dirty="0">
                          <a:effectLst/>
                        </a:rPr>
                        <a:t>Rifiuti</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NR</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1123245693"/>
                  </a:ext>
                </a:extLst>
              </a:tr>
              <a:tr h="108783">
                <a:tc>
                  <a:txBody>
                    <a:bodyPr/>
                    <a:lstStyle/>
                    <a:p>
                      <a:pPr algn="ctr">
                        <a:spcAft>
                          <a:spcPts val="0"/>
                        </a:spcAft>
                      </a:pPr>
                      <a:r>
                        <a:rPr lang="it-IT" sz="1700">
                          <a:effectLst/>
                        </a:rPr>
                        <a:t>Rumore</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 – generazione di rumore in fase di cantiere</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562995888"/>
                  </a:ext>
                </a:extLst>
              </a:tr>
              <a:tr h="217567">
                <a:tc>
                  <a:txBody>
                    <a:bodyPr/>
                    <a:lstStyle/>
                    <a:p>
                      <a:pPr algn="ctr">
                        <a:spcAft>
                          <a:spcPts val="0"/>
                        </a:spcAft>
                      </a:pPr>
                      <a:r>
                        <a:rPr lang="it-IT" sz="1700">
                          <a:effectLst/>
                        </a:rPr>
                        <a:t>Energia</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P – incremento energia rinnovabile disponibile</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596812416"/>
                  </a:ext>
                </a:extLst>
              </a:tr>
              <a:tr h="217567">
                <a:tc>
                  <a:txBody>
                    <a:bodyPr/>
                    <a:lstStyle/>
                    <a:p>
                      <a:pPr algn="ctr">
                        <a:spcAft>
                          <a:spcPts val="0"/>
                        </a:spcAft>
                      </a:pPr>
                      <a:r>
                        <a:rPr lang="it-IT" sz="1700" dirty="0">
                          <a:effectLst/>
                        </a:rPr>
                        <a:t>Campi elettromagnetici e radiazioni ionizzanti</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NR</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830467242"/>
                  </a:ext>
                </a:extLst>
              </a:tr>
              <a:tr h="217567">
                <a:tc>
                  <a:txBody>
                    <a:bodyPr/>
                    <a:lstStyle/>
                    <a:p>
                      <a:pPr algn="ctr">
                        <a:spcAft>
                          <a:spcPts val="0"/>
                        </a:spcAft>
                      </a:pPr>
                      <a:r>
                        <a:rPr lang="it-IT" sz="1700" dirty="0">
                          <a:effectLst/>
                        </a:rPr>
                        <a:t>Inquinamento luminoso</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 – generazione di inquinamento luminoso in fase di cantiere</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2176108669"/>
                  </a:ext>
                </a:extLst>
              </a:tr>
              <a:tr h="217567">
                <a:tc>
                  <a:txBody>
                    <a:bodyPr/>
                    <a:lstStyle/>
                    <a:p>
                      <a:pPr algn="ctr">
                        <a:spcAft>
                          <a:spcPts val="0"/>
                        </a:spcAft>
                      </a:pPr>
                      <a:r>
                        <a:rPr lang="it-IT" sz="1700" dirty="0">
                          <a:effectLst/>
                        </a:rPr>
                        <a:t>Mobilità e trasporti</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P – riqualificazione di percorsi ambientali e di fruizione</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3712137506"/>
                  </a:ext>
                </a:extLst>
              </a:tr>
              <a:tr h="217567">
                <a:tc>
                  <a:txBody>
                    <a:bodyPr/>
                    <a:lstStyle/>
                    <a:p>
                      <a:pPr algn="ctr">
                        <a:spcAft>
                          <a:spcPts val="0"/>
                        </a:spcAft>
                      </a:pPr>
                      <a:r>
                        <a:rPr lang="it-IT" sz="1700" dirty="0">
                          <a:effectLst/>
                        </a:rPr>
                        <a:t>Popolazione e salute umana</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a:effectLst/>
                        </a:rPr>
                        <a:t>NR</a:t>
                      </a:r>
                      <a:endParaRPr lang="it-IT"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1847968678"/>
                  </a:ext>
                </a:extLst>
              </a:tr>
              <a:tr h="108783">
                <a:tc>
                  <a:txBody>
                    <a:bodyPr/>
                    <a:lstStyle/>
                    <a:p>
                      <a:pPr algn="ctr">
                        <a:spcAft>
                          <a:spcPts val="0"/>
                        </a:spcAft>
                      </a:pPr>
                      <a:r>
                        <a:rPr lang="it-IT" sz="1700" dirty="0">
                          <a:effectLst/>
                        </a:rPr>
                        <a:t>Patrimonio culturale</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nchor="ctr">
                    <a:solidFill>
                      <a:schemeClr val="accent5">
                        <a:lumMod val="60000"/>
                        <a:lumOff val="40000"/>
                      </a:schemeClr>
                    </a:solidFill>
                  </a:tcPr>
                </a:tc>
                <a:tc>
                  <a:txBody>
                    <a:bodyPr/>
                    <a:lstStyle/>
                    <a:p>
                      <a:pPr algn="ctr">
                        <a:spcAft>
                          <a:spcPts val="0"/>
                        </a:spcAft>
                      </a:pPr>
                      <a:r>
                        <a:rPr lang="it-IT" sz="1700" dirty="0">
                          <a:effectLst/>
                        </a:rPr>
                        <a:t>NR</a:t>
                      </a:r>
                      <a:endParaRPr lang="it-IT"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54" marR="35254" marT="0" marB="0"/>
                </a:tc>
                <a:extLst>
                  <a:ext uri="{0D108BD9-81ED-4DB2-BD59-A6C34878D82A}">
                    <a16:rowId xmlns="" xmlns:a16="http://schemas.microsoft.com/office/drawing/2014/main" val="1718544459"/>
                  </a:ext>
                </a:extLst>
              </a:tr>
            </a:tbl>
          </a:graphicData>
        </a:graphic>
      </p:graphicFrame>
    </p:spTree>
    <p:extLst>
      <p:ext uri="{BB962C8B-B14F-4D97-AF65-F5344CB8AC3E}">
        <p14:creationId xmlns:p14="http://schemas.microsoft.com/office/powerpoint/2010/main" val="1049172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08193" y="88699"/>
            <a:ext cx="94753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800" b="1" dirty="0">
                <a:solidFill>
                  <a:srgbClr val="002060"/>
                </a:solidFill>
                <a:latin typeface="Century Gothic" panose="020B0502020202020204" pitchFamily="34" charset="0"/>
              </a:rPr>
              <a:t>Multifunzionalità – valutazione delle azioni e individuazione di misure di mitigazione</a:t>
            </a:r>
          </a:p>
        </p:txBody>
      </p:sp>
      <p:sp>
        <p:nvSpPr>
          <p:cNvPr id="3" name="Rettangolo 2">
            <a:extLst>
              <a:ext uri="{FF2B5EF4-FFF2-40B4-BE49-F238E27FC236}">
                <a16:creationId xmlns="" xmlns:a16="http://schemas.microsoft.com/office/drawing/2014/main" id="{A732CF00-B749-4DFC-8E0A-604A654DFAFD}"/>
              </a:ext>
            </a:extLst>
          </p:cNvPr>
          <p:cNvSpPr/>
          <p:nvPr/>
        </p:nvSpPr>
        <p:spPr>
          <a:xfrm>
            <a:off x="489536" y="530306"/>
            <a:ext cx="9267740" cy="5860707"/>
          </a:xfrm>
          <a:prstGeom prst="rect">
            <a:avLst/>
          </a:prstGeom>
        </p:spPr>
        <p:txBody>
          <a:bodyPr wrap="square">
            <a:spAutoFit/>
          </a:bodyPr>
          <a:lstStyle/>
          <a:p>
            <a:pPr algn="just">
              <a:lnSpc>
                <a:spcPct val="150000"/>
              </a:lnSpc>
            </a:pPr>
            <a:r>
              <a:rPr lang="it-IT" sz="1801" b="1" dirty="0">
                <a:solidFill>
                  <a:srgbClr val="1F497D"/>
                </a:solidFill>
                <a:latin typeface="Arial" panose="020B0604020202020204" pitchFamily="34" charset="0"/>
                <a:ea typeface="Times New Roman" panose="02020603050405020304" pitchFamily="18" charset="0"/>
                <a:cs typeface="Arial" panose="020B0604020202020204" pitchFamily="34" charset="0"/>
              </a:rPr>
              <a:t>Acqua</a:t>
            </a:r>
            <a:endParaRPr lang="it-IT" sz="1801" u="sng"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it-IT" sz="1801" dirty="0">
                <a:latin typeface="Arial" panose="020B0604020202020204" pitchFamily="34" charset="0"/>
                <a:ea typeface="Times New Roman" panose="02020603050405020304" pitchFamily="18" charset="0"/>
                <a:cs typeface="Times New Roman" panose="02020603050405020304" pitchFamily="18" charset="0"/>
              </a:rPr>
              <a:t>Si evidenziano sicuramente impatti positivi legati alla migliore conoscenza della risorsa idrica derivanti dagli interventi di istallazione di rilevatori dei principali parametri ambientali e dalla implementazione della rete consortile di monitoraggio del DMV.</a:t>
            </a:r>
          </a:p>
          <a:p>
            <a:pPr algn="just">
              <a:lnSpc>
                <a:spcPct val="150000"/>
              </a:lnSpc>
            </a:pPr>
            <a:r>
              <a:rPr lang="it-IT" sz="1801" dirty="0">
                <a:latin typeface="Arial" panose="020B0604020202020204" pitchFamily="34" charset="0"/>
                <a:ea typeface="Times New Roman" panose="02020603050405020304" pitchFamily="18" charset="0"/>
                <a:cs typeface="Times New Roman" panose="02020603050405020304" pitchFamily="18" charset="0"/>
              </a:rPr>
              <a:t>Vi sono inoltre due interventi legati alla realizzazione di impianti di fitodepurazione naturale che agiscono positivamente contro la presenza di scarichi nel Colo Crivella (Comune di Cornegliano L.) e nel Colatore Venere (Comune di Orio Litta) con conseguente decadimento della qualità delle acque. </a:t>
            </a:r>
          </a:p>
          <a:p>
            <a:pPr algn="just">
              <a:lnSpc>
                <a:spcPct val="150000"/>
              </a:lnSpc>
            </a:pPr>
            <a:r>
              <a:rPr lang="it-IT" sz="1801" dirty="0">
                <a:latin typeface="Arial" panose="020B0604020202020204" pitchFamily="34" charset="0"/>
                <a:ea typeface="Times New Roman" panose="02020603050405020304" pitchFamily="18" charset="0"/>
                <a:cs typeface="Times New Roman" panose="02020603050405020304" pitchFamily="18" charset="0"/>
              </a:rPr>
              <a:t>Gli interventi prevedono nel complesso 6.000 mq di aree dedicate alla fitodepurazione.</a:t>
            </a:r>
          </a:p>
          <a:p>
            <a:pPr algn="just">
              <a:lnSpc>
                <a:spcPct val="150000"/>
              </a:lnSpc>
            </a:pPr>
            <a:r>
              <a:rPr lang="it-IT" sz="1801" dirty="0">
                <a:latin typeface="Arial" panose="020B0604020202020204" pitchFamily="34" charset="0"/>
                <a:ea typeface="Times New Roman" panose="02020603050405020304" pitchFamily="18" charset="0"/>
                <a:cs typeface="Times New Roman" panose="02020603050405020304" pitchFamily="18" charset="0"/>
              </a:rPr>
              <a:t>Infine, all’interno del capitolo di piano dedicato alla funzione ambientale paesaggistica e ricreativa, vi sono da evidenziare alcune azioni che, benché esplichino i loro impatti positivi principalmente sulla tematica ambientale natura, biodiversità e paesaggio, hanno ricadute positive anche sul tema acqua dal punto di vista della riqualificazione e della riconnessione idraulica (piantumazioni, vegetazione, fasce tampone, ...). </a:t>
            </a:r>
            <a:endParaRPr lang="it-IT" sz="1801"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ttangolo 4">
            <a:extLst>
              <a:ext uri="{FF2B5EF4-FFF2-40B4-BE49-F238E27FC236}">
                <a16:creationId xmlns="" xmlns:a16="http://schemas.microsoft.com/office/drawing/2014/main" id="{0288CEEB-D3DE-4069-BF06-DC7633E3F66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4E6AA4E1-CE41-441A-873C-2316CEB5616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A8880495-9C96-4132-AA86-56E3C802B794}"/>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1105473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62418"/>
            <a:ext cx="94753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1800" b="1" dirty="0">
                <a:solidFill>
                  <a:srgbClr val="002060"/>
                </a:solidFill>
                <a:latin typeface="Century Gothic" panose="020B0502020202020204" pitchFamily="34" charset="0"/>
              </a:rPr>
              <a:t>Multifunzionalità – valutazione delle azioni e individuazione di misure di mitigazione</a:t>
            </a:r>
          </a:p>
        </p:txBody>
      </p:sp>
      <p:sp>
        <p:nvSpPr>
          <p:cNvPr id="3" name="Rettangolo 2">
            <a:extLst>
              <a:ext uri="{FF2B5EF4-FFF2-40B4-BE49-F238E27FC236}">
                <a16:creationId xmlns="" xmlns:a16="http://schemas.microsoft.com/office/drawing/2014/main" id="{A732CF00-B749-4DFC-8E0A-604A654DFAFD}"/>
              </a:ext>
            </a:extLst>
          </p:cNvPr>
          <p:cNvSpPr/>
          <p:nvPr/>
        </p:nvSpPr>
        <p:spPr>
          <a:xfrm>
            <a:off x="489536" y="530306"/>
            <a:ext cx="9267740" cy="6276398"/>
          </a:xfrm>
          <a:prstGeom prst="rect">
            <a:avLst/>
          </a:prstGeom>
        </p:spPr>
        <p:txBody>
          <a:bodyPr wrap="square">
            <a:spAutoFit/>
          </a:bodyPr>
          <a:lstStyle/>
          <a:p>
            <a:pPr algn="just">
              <a:lnSpc>
                <a:spcPct val="150000"/>
              </a:lnSpc>
            </a:pPr>
            <a:r>
              <a:rPr lang="it-IT" sz="1801" b="1" dirty="0">
                <a:solidFill>
                  <a:srgbClr val="1F497D"/>
                </a:solidFill>
                <a:latin typeface="Arial" panose="020B0604020202020204" pitchFamily="34" charset="0"/>
                <a:ea typeface="Times New Roman" panose="02020603050405020304" pitchFamily="18" charset="0"/>
                <a:cs typeface="Arial" panose="020B0604020202020204" pitchFamily="34" charset="0"/>
              </a:rPr>
              <a:t>Natura, biodiversità e paesaggio</a:t>
            </a:r>
            <a:endParaRPr lang="it-IT" sz="1801" u="sng"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it-IT" sz="1801" dirty="0">
                <a:latin typeface="Arial" panose="020B0604020202020204" pitchFamily="34" charset="0"/>
                <a:ea typeface="Times New Roman" panose="02020603050405020304" pitchFamily="18" charset="0"/>
                <a:cs typeface="Times New Roman" panose="02020603050405020304" pitchFamily="18" charset="0"/>
              </a:rPr>
              <a:t>disturbo della fauna in fase di cantiere</a:t>
            </a:r>
          </a:p>
          <a:p>
            <a:pPr marL="342900" indent="-342900" algn="just">
              <a:lnSpc>
                <a:spcPct val="150000"/>
              </a:lnSpc>
              <a:buFont typeface="Arial" panose="020B0604020202020204" pitchFamily="34" charset="0"/>
              <a:buChar char="•"/>
            </a:pPr>
            <a:r>
              <a:rPr lang="it-IT" sz="1801" dirty="0">
                <a:latin typeface="Arial" panose="020B0604020202020204" pitchFamily="34" charset="0"/>
                <a:ea typeface="Times New Roman" panose="02020603050405020304" pitchFamily="18" charset="0"/>
                <a:cs typeface="Times New Roman" panose="02020603050405020304" pitchFamily="18" charset="0"/>
              </a:rPr>
              <a:t>alterazione o perdita di elementi di rilevanza storico-paesaggistica (chiuse, ponti, scalette, </a:t>
            </a:r>
            <a:r>
              <a:rPr lang="it-IT" sz="1801" dirty="0" err="1">
                <a:latin typeface="Arial" panose="020B0604020202020204" pitchFamily="34" charset="0"/>
                <a:ea typeface="Times New Roman" panose="02020603050405020304" pitchFamily="18" charset="0"/>
                <a:cs typeface="Times New Roman" panose="02020603050405020304" pitchFamily="18" charset="0"/>
              </a:rPr>
              <a:t>ecc</a:t>
            </a:r>
            <a:r>
              <a:rPr lang="it-IT" sz="1801" dirty="0">
                <a:latin typeface="Arial" panose="020B0604020202020204" pitchFamily="34" charset="0"/>
                <a:ea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it-IT" sz="1801" dirty="0">
                <a:latin typeface="Arial" panose="020B0604020202020204" pitchFamily="34" charset="0"/>
                <a:ea typeface="Times New Roman" panose="02020603050405020304" pitchFamily="18" charset="0"/>
                <a:cs typeface="Times New Roman" panose="02020603050405020304" pitchFamily="18" charset="0"/>
              </a:rPr>
              <a:t>disturbo del contesto paesaggistico locale a causa dell’inserimento di nuovi manufatti</a:t>
            </a:r>
          </a:p>
          <a:p>
            <a:pPr marL="342900" indent="-342900" algn="just">
              <a:lnSpc>
                <a:spcPct val="150000"/>
              </a:lnSpc>
              <a:buFont typeface="Arial" panose="020B0604020202020204" pitchFamily="34" charset="0"/>
              <a:buChar char="•"/>
            </a:pPr>
            <a:r>
              <a:rPr lang="it-IT" sz="1801" dirty="0">
                <a:latin typeface="Arial" panose="020B0604020202020204" pitchFamily="34" charset="0"/>
                <a:ea typeface="Times New Roman" panose="02020603050405020304" pitchFamily="18" charset="0"/>
                <a:cs typeface="Times New Roman" panose="02020603050405020304" pitchFamily="18" charset="0"/>
              </a:rPr>
              <a:t>mantenimento/miglioramento degli habitat con impatti positivi sulla fauna locale</a:t>
            </a:r>
          </a:p>
          <a:p>
            <a:pPr marL="342900" indent="-342900" algn="just">
              <a:lnSpc>
                <a:spcPct val="150000"/>
              </a:lnSpc>
              <a:buFont typeface="Arial" panose="020B0604020202020204" pitchFamily="34" charset="0"/>
              <a:buChar char="•"/>
            </a:pPr>
            <a:r>
              <a:rPr lang="it-IT" sz="1801" dirty="0">
                <a:latin typeface="Arial" panose="020B0604020202020204" pitchFamily="34" charset="0"/>
                <a:ea typeface="Times New Roman" panose="02020603050405020304" pitchFamily="18" charset="0"/>
                <a:cs typeface="Times New Roman" panose="02020603050405020304" pitchFamily="18" charset="0"/>
              </a:rPr>
              <a:t>miglioramento delle condizioni di fruizione del paesaggio </a:t>
            </a:r>
          </a:p>
          <a:p>
            <a:pPr algn="just">
              <a:lnSpc>
                <a:spcPct val="150000"/>
              </a:lnSpc>
            </a:pPr>
            <a:r>
              <a:rPr lang="it-IT" sz="1801" b="1" dirty="0">
                <a:solidFill>
                  <a:srgbClr val="1F497D"/>
                </a:solidFill>
                <a:latin typeface="Arial" panose="020B0604020202020204" pitchFamily="34" charset="0"/>
                <a:cs typeface="Arial" panose="020B0604020202020204" pitchFamily="34" charset="0"/>
              </a:rPr>
              <a:t>Energia</a:t>
            </a:r>
          </a:p>
          <a:p>
            <a:pPr algn="just">
              <a:lnSpc>
                <a:spcPct val="150000"/>
              </a:lnSpc>
            </a:pPr>
            <a:r>
              <a:rPr lang="it-IT" sz="1801" dirty="0">
                <a:latin typeface="Arial" panose="020B0604020202020204" pitchFamily="34" charset="0"/>
                <a:ea typeface="Times New Roman" panose="02020603050405020304" pitchFamily="18" charset="0"/>
                <a:cs typeface="Times New Roman" panose="02020603050405020304" pitchFamily="18" charset="0"/>
              </a:rPr>
              <a:t>Il Piano comprensoriale di bonifica ha individuato per la sezione dedicata agli altri usi produttivi l’opportunità di sfruttare la risorsa idrica a scopo idroelettrico, ipotizzando una produzione media annua di circa 5.250.000 kWh.</a:t>
            </a:r>
          </a:p>
          <a:p>
            <a:pPr algn="just">
              <a:lnSpc>
                <a:spcPct val="150000"/>
              </a:lnSpc>
            </a:pPr>
            <a:r>
              <a:rPr lang="it-IT" sz="1801" b="1" dirty="0">
                <a:solidFill>
                  <a:srgbClr val="1F497D"/>
                </a:solidFill>
                <a:latin typeface="Arial" panose="020B0604020202020204" pitchFamily="34" charset="0"/>
                <a:ea typeface="Times New Roman" panose="02020603050405020304" pitchFamily="18" charset="0"/>
                <a:cs typeface="Arial" panose="020B0604020202020204" pitchFamily="34" charset="0"/>
              </a:rPr>
              <a:t>Mobilità e trasporti</a:t>
            </a:r>
            <a:endParaRPr lang="it-IT" sz="1801"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it-IT" sz="1801" dirty="0">
                <a:latin typeface="Arial" panose="020B0604020202020204" pitchFamily="34" charset="0"/>
                <a:ea typeface="Times New Roman" panose="02020603050405020304" pitchFamily="18" charset="0"/>
                <a:cs typeface="Times New Roman" panose="02020603050405020304" pitchFamily="18" charset="0"/>
              </a:rPr>
              <a:t>La riqualificazione di percorsi ambientali e di fruizione porta un impatto positivo sul tema mobilità e trasporti evidenziando l’incremento nelle opportunità di fruizione del territorio con una mobilità dolce e rispetto dell’ambiente e del paesaggio circostante. </a:t>
            </a:r>
            <a:endParaRPr lang="it-IT" sz="1801"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ttangolo 4">
            <a:extLst>
              <a:ext uri="{FF2B5EF4-FFF2-40B4-BE49-F238E27FC236}">
                <a16:creationId xmlns="" xmlns:a16="http://schemas.microsoft.com/office/drawing/2014/main" id="{0288CEEB-D3DE-4069-BF06-DC7633E3F66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4E6AA4E1-CE41-441A-873C-2316CEB56161}"/>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 xmlns:a16="http://schemas.microsoft.com/office/drawing/2014/main" id="{A8880495-9C96-4132-AA86-56E3C802B794}"/>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1309295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a:extLst>
              <a:ext uri="{FF2B5EF4-FFF2-40B4-BE49-F238E27FC236}">
                <a16:creationId xmlns="" xmlns:a16="http://schemas.microsoft.com/office/drawing/2014/main" id="{887BA5CB-619B-4E27-9100-259D2FC96C40}"/>
              </a:ext>
            </a:extLst>
          </p:cNvPr>
          <p:cNvSpPr txBox="1">
            <a:spLocks noChangeArrowheads="1"/>
          </p:cNvSpPr>
          <p:nvPr/>
        </p:nvSpPr>
        <p:spPr bwMode="auto">
          <a:xfrm>
            <a:off x="430654" y="-1"/>
            <a:ext cx="9475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2400" b="1" dirty="0">
                <a:solidFill>
                  <a:srgbClr val="002060"/>
                </a:solidFill>
                <a:latin typeface="Century Gothic" panose="020B0502020202020204" pitchFamily="34" charset="0"/>
              </a:rPr>
              <a:t>Opere irrigue e interventi di riordino e opere di bonifica</a:t>
            </a:r>
          </a:p>
        </p:txBody>
      </p:sp>
      <p:sp>
        <p:nvSpPr>
          <p:cNvPr id="6" name="Rettangolo 5">
            <a:extLst>
              <a:ext uri="{FF2B5EF4-FFF2-40B4-BE49-F238E27FC236}">
                <a16:creationId xmlns="" xmlns:a16="http://schemas.microsoft.com/office/drawing/2014/main" id="{9C9E77D1-DCEB-4003-9A37-0455887B60E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 xmlns:a16="http://schemas.microsoft.com/office/drawing/2014/main" id="{A0835944-1707-4485-86CE-2C8A8DDD216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 xmlns:a16="http://schemas.microsoft.com/office/drawing/2014/main" id="{73FE5FA5-79F0-4C39-92FF-5CD12FF6394D}"/>
              </a:ext>
            </a:extLst>
          </p:cNvPr>
          <p:cNvPicPr>
            <a:picLocks noChangeAspect="1"/>
          </p:cNvPicPr>
          <p:nvPr/>
        </p:nvPicPr>
        <p:blipFill>
          <a:blip r:embed="rId3"/>
          <a:stretch>
            <a:fillRect/>
          </a:stretch>
        </p:blipFill>
        <p:spPr>
          <a:xfrm>
            <a:off x="2761667" y="571407"/>
            <a:ext cx="4642107" cy="6208216"/>
          </a:xfrm>
          <a:prstGeom prst="rect">
            <a:avLst/>
          </a:prstGeom>
        </p:spPr>
      </p:pic>
      <p:sp>
        <p:nvSpPr>
          <p:cNvPr id="9" name="Text Box 10">
            <a:extLst>
              <a:ext uri="{FF2B5EF4-FFF2-40B4-BE49-F238E27FC236}">
                <a16:creationId xmlns="" xmlns:a16="http://schemas.microsoft.com/office/drawing/2014/main" id="{BF987E9D-6ED5-40AC-89FA-BF2FB3B5D214}"/>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41295083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 xmlns:a16="http://schemas.microsoft.com/office/drawing/2014/main" id="{9C9E77D1-DCEB-4003-9A37-0455887B60E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 xmlns:a16="http://schemas.microsoft.com/office/drawing/2014/main" id="{A0835944-1707-4485-86CE-2C8A8DDD2160}"/>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 xmlns:a16="http://schemas.microsoft.com/office/drawing/2014/main" id="{A1388044-BED2-41E5-91C5-E03B8779F8E4}"/>
              </a:ext>
            </a:extLst>
          </p:cNvPr>
          <p:cNvPicPr>
            <a:picLocks noChangeAspect="1"/>
          </p:cNvPicPr>
          <p:nvPr/>
        </p:nvPicPr>
        <p:blipFill>
          <a:blip r:embed="rId3"/>
          <a:stretch>
            <a:fillRect/>
          </a:stretch>
        </p:blipFill>
        <p:spPr>
          <a:xfrm>
            <a:off x="2682240" y="577139"/>
            <a:ext cx="4869979" cy="6176357"/>
          </a:xfrm>
          <a:prstGeom prst="rect">
            <a:avLst/>
          </a:prstGeom>
        </p:spPr>
      </p:pic>
      <p:sp>
        <p:nvSpPr>
          <p:cNvPr id="7" name="Text Box 7">
            <a:extLst>
              <a:ext uri="{FF2B5EF4-FFF2-40B4-BE49-F238E27FC236}">
                <a16:creationId xmlns="" xmlns:a16="http://schemas.microsoft.com/office/drawing/2014/main" id="{BC35844A-1DCB-4DF3-84DB-9073008EE4F8}"/>
              </a:ext>
            </a:extLst>
          </p:cNvPr>
          <p:cNvSpPr txBox="1">
            <a:spLocks noChangeArrowheads="1"/>
          </p:cNvSpPr>
          <p:nvPr/>
        </p:nvSpPr>
        <p:spPr bwMode="auto">
          <a:xfrm>
            <a:off x="430654" y="-1"/>
            <a:ext cx="9475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2400" b="1" dirty="0">
                <a:solidFill>
                  <a:srgbClr val="002060"/>
                </a:solidFill>
                <a:latin typeface="Century Gothic" panose="020B0502020202020204" pitchFamily="34" charset="0"/>
              </a:rPr>
              <a:t>Multifunzionalità</a:t>
            </a:r>
          </a:p>
        </p:txBody>
      </p:sp>
      <p:sp>
        <p:nvSpPr>
          <p:cNvPr id="9" name="Text Box 10">
            <a:extLst>
              <a:ext uri="{FF2B5EF4-FFF2-40B4-BE49-F238E27FC236}">
                <a16:creationId xmlns="" xmlns:a16="http://schemas.microsoft.com/office/drawing/2014/main" id="{9CCF2CC3-241E-43C1-A521-F06F7EDE537D}"/>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4236104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destra 11">
            <a:extLst>
              <a:ext uri="{FF2B5EF4-FFF2-40B4-BE49-F238E27FC236}">
                <a16:creationId xmlns="" xmlns:a16="http://schemas.microsoft.com/office/drawing/2014/main" id="{E1D4BB53-894F-4C03-90CD-C5172548CCB2}"/>
              </a:ext>
            </a:extLst>
          </p:cNvPr>
          <p:cNvSpPr/>
          <p:nvPr/>
        </p:nvSpPr>
        <p:spPr>
          <a:xfrm rot="5400000">
            <a:off x="3246235" y="2173957"/>
            <a:ext cx="407958" cy="400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grpSp>
        <p:nvGrpSpPr>
          <p:cNvPr id="10" name="Gruppo 9">
            <a:extLst>
              <a:ext uri="{FF2B5EF4-FFF2-40B4-BE49-F238E27FC236}">
                <a16:creationId xmlns="" xmlns:a16="http://schemas.microsoft.com/office/drawing/2014/main" id="{FA0C286F-51CA-48E6-B7C9-A395D80DAD6C}"/>
              </a:ext>
            </a:extLst>
          </p:cNvPr>
          <p:cNvGrpSpPr/>
          <p:nvPr/>
        </p:nvGrpSpPr>
        <p:grpSpPr>
          <a:xfrm>
            <a:off x="595520" y="809660"/>
            <a:ext cx="9149372" cy="1083018"/>
            <a:chOff x="1263985" y="4363640"/>
            <a:chExt cx="10285590" cy="836957"/>
          </a:xfrm>
        </p:grpSpPr>
        <p:sp>
          <p:nvSpPr>
            <p:cNvPr id="4" name="Rettangolo 3">
              <a:extLst>
                <a:ext uri="{FF2B5EF4-FFF2-40B4-BE49-F238E27FC236}">
                  <a16:creationId xmlns="" xmlns:a16="http://schemas.microsoft.com/office/drawing/2014/main" id="{E85F06F0-AF06-4662-AF5C-5EF2BE23FBF4}"/>
                </a:ext>
              </a:extLst>
            </p:cNvPr>
            <p:cNvSpPr/>
            <p:nvPr/>
          </p:nvSpPr>
          <p:spPr>
            <a:xfrm>
              <a:off x="1263985" y="4389702"/>
              <a:ext cx="1833012" cy="810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Definizione di obiettivi intermedi</a:t>
              </a:r>
            </a:p>
          </p:txBody>
        </p:sp>
        <p:sp>
          <p:nvSpPr>
            <p:cNvPr id="7" name="Rettangolo 6">
              <a:extLst>
                <a:ext uri="{FF2B5EF4-FFF2-40B4-BE49-F238E27FC236}">
                  <a16:creationId xmlns="" xmlns:a16="http://schemas.microsoft.com/office/drawing/2014/main" id="{027682FF-06D1-4B79-9620-F3BA18051AD6}"/>
                </a:ext>
              </a:extLst>
            </p:cNvPr>
            <p:cNvSpPr/>
            <p:nvPr/>
          </p:nvSpPr>
          <p:spPr>
            <a:xfrm>
              <a:off x="3815007" y="4363640"/>
              <a:ext cx="1833012" cy="810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Selezione e analisi P/P rilevanti</a:t>
              </a:r>
            </a:p>
          </p:txBody>
        </p:sp>
        <p:sp>
          <p:nvSpPr>
            <p:cNvPr id="8" name="Rettangolo 7">
              <a:extLst>
                <a:ext uri="{FF2B5EF4-FFF2-40B4-BE49-F238E27FC236}">
                  <a16:creationId xmlns="" xmlns:a16="http://schemas.microsoft.com/office/drawing/2014/main" id="{421BE31B-1B65-4D18-A029-30C86CD47C57}"/>
                </a:ext>
              </a:extLst>
            </p:cNvPr>
            <p:cNvSpPr/>
            <p:nvPr/>
          </p:nvSpPr>
          <p:spPr>
            <a:xfrm>
              <a:off x="6366029" y="4389702"/>
              <a:ext cx="1833012" cy="810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Strutturazione di tabelle di confronto</a:t>
              </a:r>
            </a:p>
          </p:txBody>
        </p:sp>
        <p:sp>
          <p:nvSpPr>
            <p:cNvPr id="9" name="Rettangolo 8">
              <a:extLst>
                <a:ext uri="{FF2B5EF4-FFF2-40B4-BE49-F238E27FC236}">
                  <a16:creationId xmlns="" xmlns:a16="http://schemas.microsoft.com/office/drawing/2014/main" id="{25A4F54D-B5DD-4E9D-A19F-32D32BE68B36}"/>
                </a:ext>
              </a:extLst>
            </p:cNvPr>
            <p:cNvSpPr/>
            <p:nvPr/>
          </p:nvSpPr>
          <p:spPr>
            <a:xfrm>
              <a:off x="8917050" y="4389702"/>
              <a:ext cx="2632525" cy="810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Individuazione di elementi di coerenza/non coerenza</a:t>
              </a:r>
            </a:p>
          </p:txBody>
        </p:sp>
        <p:sp>
          <p:nvSpPr>
            <p:cNvPr id="6" name="Freccia a destra 5">
              <a:extLst>
                <a:ext uri="{FF2B5EF4-FFF2-40B4-BE49-F238E27FC236}">
                  <a16:creationId xmlns="" xmlns:a16="http://schemas.microsoft.com/office/drawing/2014/main" id="{5392EA48-25B2-49F6-ADB0-61DFDE0E3BF9}"/>
                </a:ext>
              </a:extLst>
            </p:cNvPr>
            <p:cNvSpPr/>
            <p:nvPr/>
          </p:nvSpPr>
          <p:spPr>
            <a:xfrm>
              <a:off x="3207434" y="4584880"/>
              <a:ext cx="393895" cy="37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3" name="Freccia a destra 12">
              <a:extLst>
                <a:ext uri="{FF2B5EF4-FFF2-40B4-BE49-F238E27FC236}">
                  <a16:creationId xmlns="" xmlns:a16="http://schemas.microsoft.com/office/drawing/2014/main" id="{38F0B494-69DE-4C77-905A-6D9F75A71571}"/>
                </a:ext>
              </a:extLst>
            </p:cNvPr>
            <p:cNvSpPr/>
            <p:nvPr/>
          </p:nvSpPr>
          <p:spPr>
            <a:xfrm>
              <a:off x="8361098" y="4584880"/>
              <a:ext cx="393895" cy="37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Freccia a destra 13">
              <a:extLst>
                <a:ext uri="{FF2B5EF4-FFF2-40B4-BE49-F238E27FC236}">
                  <a16:creationId xmlns="" xmlns:a16="http://schemas.microsoft.com/office/drawing/2014/main" id="{F0FD0B4A-C4E6-4971-AB87-A69762CD4281}"/>
                </a:ext>
              </a:extLst>
            </p:cNvPr>
            <p:cNvSpPr/>
            <p:nvPr/>
          </p:nvSpPr>
          <p:spPr>
            <a:xfrm>
              <a:off x="5786749" y="4584880"/>
              <a:ext cx="393895" cy="37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grpSp>
      <p:sp>
        <p:nvSpPr>
          <p:cNvPr id="11" name="Rettangolo 10">
            <a:extLst>
              <a:ext uri="{FF2B5EF4-FFF2-40B4-BE49-F238E27FC236}">
                <a16:creationId xmlns="" xmlns:a16="http://schemas.microsoft.com/office/drawing/2014/main" id="{D7F3DFF4-B924-4606-97AF-4838795AEE69}"/>
              </a:ext>
            </a:extLst>
          </p:cNvPr>
          <p:cNvSpPr/>
          <p:nvPr/>
        </p:nvSpPr>
        <p:spPr>
          <a:xfrm>
            <a:off x="1805763" y="2613938"/>
            <a:ext cx="6550089" cy="3609386"/>
          </a:xfrm>
          <a:prstGeom prst="rect">
            <a:avLst/>
          </a:prstGeom>
        </p:spPr>
        <p:txBody>
          <a:bodyPr wrap="square">
            <a:spAutoFit/>
          </a:bodyPr>
          <a:lstStyle/>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Piano territoriale regionale (PTR);</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Piano paesaggistico regionale (PPR);</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Programma di Tutela e Uso delle Acque (PTUA);</a:t>
            </a: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Piano di Bacino del Fiume Po e piani stralcio;</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Programma di Sviluppo Rurale (PSR) 2014 – 2020;</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Programma Regionale di Sviluppo (PRS);</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Programma Energetico Ambientale Regionale (PEAR);</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Piano Regionale degli Interventi per la qualità dell’Aria (PRIA);</a:t>
            </a: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Piano regionale di gestione dei rifiuti (PRGR);</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Programma Regionale della Mobilità e dei Traporti (PRMT);</a:t>
            </a:r>
            <a:endParaRPr lang="it-IT" sz="1401" b="1" dirty="0">
              <a:latin typeface="Arial" panose="020B0604020202020204" pitchFamily="34" charset="0"/>
              <a:ea typeface="Calibri" panose="020F0502020204030204" pitchFamily="34" charset="0"/>
              <a:cs typeface="Arial" panose="020B0604020202020204" pitchFamily="34" charset="0"/>
            </a:endParaRPr>
          </a:p>
          <a:p>
            <a:pPr marL="342908" indent="-342908" algn="just">
              <a:lnSpc>
                <a:spcPct val="150000"/>
              </a:lnSpc>
              <a:buClr>
                <a:srgbClr val="00001B"/>
              </a:buClr>
              <a:buSzPts val="1000"/>
              <a:buFont typeface="Verdana" panose="020B0604030504040204" pitchFamily="34" charset="0"/>
              <a:buChar char="-"/>
            </a:pPr>
            <a:r>
              <a:rPr lang="it-IT" sz="1401" dirty="0">
                <a:latin typeface="Arial" panose="020B0604020202020204" pitchFamily="34" charset="0"/>
                <a:ea typeface="Calibri" panose="020F0502020204030204" pitchFamily="34" charset="0"/>
                <a:cs typeface="Arial" panose="020B0604020202020204" pitchFamily="34" charset="0"/>
              </a:rPr>
              <a:t>Documento di azione regionale per l’adattamento al cambiamento climatico.</a:t>
            </a:r>
            <a:endParaRPr lang="it-IT" sz="1401" b="1" dirty="0">
              <a:latin typeface="Arial" panose="020B0604020202020204" pitchFamily="34" charset="0"/>
              <a:ea typeface="Calibri" panose="020F0502020204030204" pitchFamily="34" charset="0"/>
              <a:cs typeface="Arial" panose="020B0604020202020204" pitchFamily="34" charset="0"/>
            </a:endParaRPr>
          </a:p>
        </p:txBody>
      </p:sp>
      <p:sp>
        <p:nvSpPr>
          <p:cNvPr id="15" name="Text Box 7">
            <a:extLst>
              <a:ext uri="{FF2B5EF4-FFF2-40B4-BE49-F238E27FC236}">
                <a16:creationId xmlns="" xmlns:a16="http://schemas.microsoft.com/office/drawing/2014/main" id="{9ACF642C-89DD-4326-9F38-81B15EE1039F}"/>
              </a:ext>
            </a:extLst>
          </p:cNvPr>
          <p:cNvSpPr txBox="1">
            <a:spLocks noChangeArrowheads="1"/>
          </p:cNvSpPr>
          <p:nvPr/>
        </p:nvSpPr>
        <p:spPr bwMode="auto">
          <a:xfrm>
            <a:off x="457558" y="32503"/>
            <a:ext cx="93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Analisi di coerenza</a:t>
            </a:r>
          </a:p>
        </p:txBody>
      </p:sp>
      <p:grpSp>
        <p:nvGrpSpPr>
          <p:cNvPr id="16" name="Gruppo 15">
            <a:extLst>
              <a:ext uri="{FF2B5EF4-FFF2-40B4-BE49-F238E27FC236}">
                <a16:creationId xmlns="" xmlns:a16="http://schemas.microsoft.com/office/drawing/2014/main" id="{2975BCDE-3FFD-4BA7-93FB-A4629CE81885}"/>
              </a:ext>
            </a:extLst>
          </p:cNvPr>
          <p:cNvGrpSpPr/>
          <p:nvPr/>
        </p:nvGrpSpPr>
        <p:grpSpPr>
          <a:xfrm>
            <a:off x="1" y="0"/>
            <a:ext cx="9861079" cy="6858000"/>
            <a:chOff x="1" y="0"/>
            <a:chExt cx="9861079" cy="6858000"/>
          </a:xfrm>
        </p:grpSpPr>
        <p:sp>
          <p:nvSpPr>
            <p:cNvPr id="17" name="Rettangolo 16">
              <a:extLst>
                <a:ext uri="{FF2B5EF4-FFF2-40B4-BE49-F238E27FC236}">
                  <a16:creationId xmlns="" xmlns:a16="http://schemas.microsoft.com/office/drawing/2014/main" id="{14D5034B-5E39-4666-B603-18B984F232A8}"/>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diritto 18">
              <a:extLst>
                <a:ext uri="{FF2B5EF4-FFF2-40B4-BE49-F238E27FC236}">
                  <a16:creationId xmlns="" xmlns:a16="http://schemas.microsoft.com/office/drawing/2014/main" id="{E48F7AB7-D3C2-4BBF-B04E-C42079F3E9DD}"/>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0" name="Text Box 10">
            <a:extLst>
              <a:ext uri="{FF2B5EF4-FFF2-40B4-BE49-F238E27FC236}">
                <a16:creationId xmlns="" xmlns:a16="http://schemas.microsoft.com/office/drawing/2014/main" id="{8B654455-65DC-427D-BD8C-3EF7F5B0AF3D}"/>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1218076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08409" y="16252"/>
            <a:ext cx="9352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2400" b="1" dirty="0">
                <a:solidFill>
                  <a:srgbClr val="002060"/>
                </a:solidFill>
                <a:latin typeface="Century Gothic" panose="020B0502020202020204" pitchFamily="34" charset="0"/>
              </a:rPr>
              <a:t>Monitoraggio</a:t>
            </a:r>
          </a:p>
        </p:txBody>
      </p:sp>
      <p:sp>
        <p:nvSpPr>
          <p:cNvPr id="4" name="Rettangolo 3">
            <a:extLst>
              <a:ext uri="{FF2B5EF4-FFF2-40B4-BE49-F238E27FC236}">
                <a16:creationId xmlns="" xmlns:a16="http://schemas.microsoft.com/office/drawing/2014/main" id="{5891B765-4CF3-4534-86E4-86DA3D69BADB}"/>
              </a:ext>
            </a:extLst>
          </p:cNvPr>
          <p:cNvSpPr/>
          <p:nvPr/>
        </p:nvSpPr>
        <p:spPr>
          <a:xfrm>
            <a:off x="508408" y="510420"/>
            <a:ext cx="9352671" cy="6365845"/>
          </a:xfrm>
          <a:prstGeom prst="rect">
            <a:avLst/>
          </a:prstGeom>
        </p:spPr>
        <p:txBody>
          <a:bodyPr wrap="square">
            <a:spAutoFit/>
          </a:bodyPr>
          <a:lstStyle/>
          <a:p>
            <a:pPr algn="just">
              <a:lnSpc>
                <a:spcPct val="150000"/>
              </a:lnSpc>
            </a:pP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Il monitoraggio ambientale del Piano Comprensoriale, contribuisce ad assicurare il controllo degli impatti significativi sull’ambiente derivanti dalla sua attuazione e permette di individuare tempestivamente impatti negativi imprevisti e adottare le opportune misure correttive.</a:t>
            </a:r>
            <a:endParaRPr lang="it-IT" sz="16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Il monitoraggio comprende:</a:t>
            </a:r>
            <a:endParaRPr lang="it-IT" sz="1600" dirty="0">
              <a:latin typeface="Arial" panose="020B0604020202020204" pitchFamily="34" charset="0"/>
              <a:ea typeface="Times New Roman" panose="02020603050405020304" pitchFamily="18" charset="0"/>
              <a:cs typeface="Arial" panose="020B0604020202020204" pitchFamily="34" charset="0"/>
            </a:endParaRPr>
          </a:p>
          <a:p>
            <a:pPr marL="342908" indent="-342908" algn="just">
              <a:lnSpc>
                <a:spcPct val="150000"/>
              </a:lnSpc>
              <a:buFont typeface="Symbol" panose="05050102010706020507" pitchFamily="18" charset="2"/>
              <a:buChar char="-"/>
              <a:tabLst>
                <a:tab pos="457211" algn="l"/>
              </a:tabLst>
            </a:pP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la descrizione dell’evoluzione del contesto ambientale e territoriale di riferimento (indicatori di contesto)</a:t>
            </a:r>
            <a:endParaRPr lang="it-IT" sz="1600" dirty="0">
              <a:latin typeface="Arial" panose="020B0604020202020204" pitchFamily="34" charset="0"/>
              <a:ea typeface="Times New Roman" panose="02020603050405020304" pitchFamily="18" charset="0"/>
              <a:cs typeface="Arial" panose="020B0604020202020204" pitchFamily="34" charset="0"/>
            </a:endParaRPr>
          </a:p>
          <a:p>
            <a:pPr marL="342908" indent="-342908" algn="just">
              <a:lnSpc>
                <a:spcPct val="150000"/>
              </a:lnSpc>
              <a:buFont typeface="Symbol" panose="05050102010706020507" pitchFamily="18" charset="2"/>
              <a:buChar char="-"/>
              <a:tabLst>
                <a:tab pos="457211" algn="l"/>
              </a:tabLst>
            </a:pP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il controllo dell’attuazione delle azioni di piano e delle misure di mitigazione e compensazione (indicatori di processo)</a:t>
            </a:r>
            <a:endParaRPr lang="it-IT" sz="1600" dirty="0">
              <a:latin typeface="Arial" panose="020B0604020202020204" pitchFamily="34" charset="0"/>
              <a:ea typeface="Times New Roman" panose="02020603050405020304" pitchFamily="18" charset="0"/>
              <a:cs typeface="Arial" panose="020B0604020202020204" pitchFamily="34" charset="0"/>
            </a:endParaRPr>
          </a:p>
          <a:p>
            <a:pPr marL="342908" indent="-342908" algn="just">
              <a:lnSpc>
                <a:spcPct val="150000"/>
              </a:lnSpc>
              <a:buFont typeface="Symbol" panose="05050102010706020507" pitchFamily="18" charset="2"/>
              <a:buChar char="-"/>
              <a:tabLst>
                <a:tab pos="457211" algn="l"/>
              </a:tabLst>
            </a:pP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il controllo degli impatti significativi sull’ambiente mediante la misurazione della variazione del contesto imputabile alle azioni di Piano (indicatori di contributo).</a:t>
            </a:r>
          </a:p>
          <a:p>
            <a:pPr marL="342908" indent="-342908" algn="just">
              <a:lnSpc>
                <a:spcPct val="150000"/>
              </a:lnSpc>
              <a:buFont typeface="Symbol" panose="05050102010706020507" pitchFamily="18" charset="2"/>
              <a:buChar char="-"/>
              <a:tabLst>
                <a:tab pos="457211" algn="l"/>
              </a:tabLst>
            </a:pPr>
            <a:endPar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it-IT" sz="1600" dirty="0">
                <a:latin typeface="Arial" panose="020B0604020202020204" pitchFamily="34" charset="0"/>
                <a:cs typeface="Arial" panose="020B0604020202020204" pitchFamily="34" charset="0"/>
              </a:rPr>
              <a:t>Il Piano di monitoraggio definisce quindi prioritariamente:</a:t>
            </a:r>
          </a:p>
          <a:p>
            <a:pPr marL="285757" indent="-285757">
              <a:lnSpc>
                <a:spcPct val="150000"/>
              </a:lnSpc>
              <a:buFont typeface="Arial" panose="020B0604020202020204" pitchFamily="34" charset="0"/>
              <a:buChar char="•"/>
            </a:pPr>
            <a:r>
              <a:rPr lang="it-IT" sz="1600" dirty="0">
                <a:latin typeface="Arial" panose="020B0604020202020204" pitchFamily="34" charset="0"/>
                <a:cs typeface="Arial" panose="020B0604020202020204" pitchFamily="34" charset="0"/>
              </a:rPr>
              <a:t>indicatori di contesto, di processo e di contributo</a:t>
            </a:r>
          </a:p>
          <a:p>
            <a:pPr marL="285757" indent="-285757">
              <a:lnSpc>
                <a:spcPct val="150000"/>
              </a:lnSpc>
              <a:buFont typeface="Arial" panose="020B0604020202020204" pitchFamily="34" charset="0"/>
              <a:buChar char="•"/>
            </a:pPr>
            <a:r>
              <a:rPr lang="it-IT" sz="1600" dirty="0">
                <a:latin typeface="Arial" panose="020B0604020202020204" pitchFamily="34" charset="0"/>
                <a:cs typeface="Arial" panose="020B0604020202020204" pitchFamily="34" charset="0"/>
              </a:rPr>
              <a:t>meccanismi e responsabilità nell’acquisizione dei dati necessari al monitoraggio e nella loro gestione</a:t>
            </a:r>
          </a:p>
          <a:p>
            <a:pPr marL="285757" indent="-285757">
              <a:lnSpc>
                <a:spcPct val="150000"/>
              </a:lnSpc>
              <a:buFont typeface="Arial" panose="020B0604020202020204" pitchFamily="34" charset="0"/>
              <a:buChar char="•"/>
            </a:pPr>
            <a:r>
              <a:rPr lang="it-IT" sz="1600" dirty="0">
                <a:latin typeface="Arial" panose="020B0604020202020204" pitchFamily="34" charset="0"/>
                <a:cs typeface="Arial" panose="020B0604020202020204" pitchFamily="34" charset="0"/>
              </a:rPr>
              <a:t>periodicità del monitoraggio</a:t>
            </a:r>
          </a:p>
          <a:p>
            <a:pPr indent="-285757">
              <a:lnSpc>
                <a:spcPct val="150000"/>
              </a:lnSpc>
              <a:buFont typeface="Arial" panose="020B0604020202020204" pitchFamily="34" charset="0"/>
              <a:buChar char="•"/>
            </a:pPr>
            <a:r>
              <a:rPr lang="it-IT" sz="1600" dirty="0">
                <a:latin typeface="Arial" panose="020B0604020202020204" pitchFamily="34" charset="0"/>
                <a:cs typeface="Arial" panose="020B0604020202020204" pitchFamily="34" charset="0"/>
              </a:rPr>
              <a:t>modalità di comunicazione e diffusione dei rapporti di monitoraggio.</a:t>
            </a:r>
          </a:p>
        </p:txBody>
      </p:sp>
      <p:sp>
        <p:nvSpPr>
          <p:cNvPr id="5" name="Rettangolo 4">
            <a:extLst>
              <a:ext uri="{FF2B5EF4-FFF2-40B4-BE49-F238E27FC236}">
                <a16:creationId xmlns="" xmlns:a16="http://schemas.microsoft.com/office/drawing/2014/main" id="{2DAD5000-78F6-45AF-8618-7EAF682BFB18}"/>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 xmlns:a16="http://schemas.microsoft.com/office/drawing/2014/main" id="{CBE5AEE0-4145-4D20-8940-A207F1B8D2C4}"/>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 xmlns:a16="http://schemas.microsoft.com/office/drawing/2014/main" id="{F4C6E10B-BD72-427D-A23A-6E1B9441DF25}"/>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1340916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 xmlns:a16="http://schemas.microsoft.com/office/drawing/2014/main" id="{FA5B10A9-93B9-496C-B398-3B8BEF93DBB6}"/>
              </a:ext>
            </a:extLst>
          </p:cNvPr>
          <p:cNvSpPr/>
          <p:nvPr/>
        </p:nvSpPr>
        <p:spPr>
          <a:xfrm>
            <a:off x="508409" y="584663"/>
            <a:ext cx="9114985" cy="6325321"/>
          </a:xfrm>
          <a:prstGeom prst="rect">
            <a:avLst/>
          </a:prstGeom>
        </p:spPr>
        <p:txBody>
          <a:bodyPr wrap="square">
            <a:spAutoFit/>
          </a:bodyPr>
          <a:lstStyle/>
          <a:p>
            <a:pPr algn="just">
              <a:lnSpc>
                <a:spcPct val="150000"/>
              </a:lnSpc>
            </a:pPr>
            <a:r>
              <a:rPr lang="it-IT" sz="1600" b="1" dirty="0">
                <a:solidFill>
                  <a:srgbClr val="1F497D"/>
                </a:solidFill>
                <a:latin typeface="Arial" panose="020B0604020202020204" pitchFamily="34" charset="0"/>
                <a:ea typeface="Times New Roman" panose="02020603050405020304" pitchFamily="18" charset="0"/>
                <a:cs typeface="Times New Roman" panose="02020603050405020304" pitchFamily="18" charset="0"/>
              </a:rPr>
              <a:t>Gestione del monitoraggio</a:t>
            </a:r>
          </a:p>
          <a:p>
            <a:pPr algn="just">
              <a:lnSpc>
                <a:spcPct val="150000"/>
              </a:lnSpc>
            </a:pPr>
            <a:r>
              <a:rPr lang="it-IT" sz="1600" dirty="0">
                <a:latin typeface="Arial" panose="020B0604020202020204" pitchFamily="34" charset="0"/>
                <a:ea typeface="Times New Roman" panose="02020603050405020304" pitchFamily="18" charset="0"/>
                <a:cs typeface="Times New Roman" panose="02020603050405020304" pitchFamily="18" charset="0"/>
              </a:rPr>
              <a:t>Costituzione di un Gruppo di Lavoro interno al Consorzio che funzioni come un Ufficio di Piano e che effettuerà le seguenti attività:</a:t>
            </a:r>
            <a:endParaRPr lang="it-IT" sz="1600" b="1" dirty="0">
              <a:latin typeface="Arial" panose="020B0604020202020204" pitchFamily="34" charset="0"/>
              <a:ea typeface="Times New Roman" panose="02020603050405020304" pitchFamily="18" charset="0"/>
              <a:cs typeface="Times New Roman" panose="02020603050405020304" pitchFamily="18" charset="0"/>
            </a:endParaRPr>
          </a:p>
          <a:p>
            <a:pPr marL="342908" indent="-342908" algn="just">
              <a:lnSpc>
                <a:spcPct val="150000"/>
              </a:lnSpc>
              <a:buFont typeface="Symbol" panose="05050102010706020507" pitchFamily="18" charset="2"/>
              <a:buChar char=""/>
            </a:pPr>
            <a:r>
              <a:rPr lang="it-IT" sz="1600" dirty="0">
                <a:latin typeface="Arial" panose="020B0604020202020204" pitchFamily="34" charset="0"/>
                <a:ea typeface="Times New Roman" panose="02020603050405020304" pitchFamily="18" charset="0"/>
                <a:cs typeface="Times New Roman" panose="02020603050405020304" pitchFamily="18" charset="0"/>
              </a:rPr>
              <a:t>monitoraggio del contesto ambientale e territoriale di riferimento rispetto al quale valutare gli impatti di Piano</a:t>
            </a:r>
            <a:endParaRPr lang="it-IT" sz="1600" b="1" dirty="0">
              <a:latin typeface="Arial" panose="020B0604020202020204" pitchFamily="34" charset="0"/>
              <a:ea typeface="Times New Roman" panose="02020603050405020304" pitchFamily="18" charset="0"/>
              <a:cs typeface="Times New Roman" panose="02020603050405020304" pitchFamily="18" charset="0"/>
            </a:endParaRPr>
          </a:p>
          <a:p>
            <a:pPr marL="342908" indent="-342908" algn="just">
              <a:lnSpc>
                <a:spcPct val="150000"/>
              </a:lnSpc>
              <a:buFont typeface="Symbol" panose="05050102010706020507" pitchFamily="18" charset="2"/>
              <a:buChar char=""/>
            </a:pPr>
            <a:r>
              <a:rPr lang="it-IT" sz="1600" dirty="0">
                <a:latin typeface="Arial" panose="020B0604020202020204" pitchFamily="34" charset="0"/>
                <a:ea typeface="Times New Roman" panose="02020603050405020304" pitchFamily="18" charset="0"/>
                <a:cs typeface="Times New Roman" panose="02020603050405020304" pitchFamily="18" charset="0"/>
              </a:rPr>
              <a:t>monitoraggio ambientale delle azioni di piano come stimate nel Rapporto Ambientale con particolare riferimento alla verifica degli impatti stimati e dell’attuazione delle misure di riduzione/mitigazione previste</a:t>
            </a:r>
            <a:endParaRPr lang="it-IT" sz="1600" b="1" dirty="0">
              <a:latin typeface="Arial" panose="020B0604020202020204" pitchFamily="34" charset="0"/>
              <a:ea typeface="Times New Roman" panose="02020603050405020304" pitchFamily="18" charset="0"/>
              <a:cs typeface="Times New Roman" panose="02020603050405020304" pitchFamily="18" charset="0"/>
            </a:endParaRPr>
          </a:p>
          <a:p>
            <a:pPr marL="342908" indent="-342908" algn="just">
              <a:lnSpc>
                <a:spcPct val="150000"/>
              </a:lnSpc>
              <a:buFont typeface="Symbol" panose="05050102010706020507" pitchFamily="18" charset="2"/>
              <a:buChar char=""/>
            </a:pPr>
            <a:r>
              <a:rPr lang="it-IT" sz="1600" dirty="0">
                <a:latin typeface="Arial" panose="020B0604020202020204" pitchFamily="34" charset="0"/>
                <a:ea typeface="Times New Roman" panose="02020603050405020304" pitchFamily="18" charset="0"/>
                <a:cs typeface="Times New Roman" panose="02020603050405020304" pitchFamily="18" charset="0"/>
              </a:rPr>
              <a:t>approfondimento degli impatti stimati per quegli interventi non chiaramente o univocamente localizzati nel Piano in una fase di progettazione di maggiore dettaglio</a:t>
            </a:r>
            <a:endParaRPr lang="it-IT" sz="1600" b="1" dirty="0">
              <a:latin typeface="Arial" panose="020B0604020202020204" pitchFamily="34" charset="0"/>
              <a:ea typeface="Times New Roman" panose="02020603050405020304" pitchFamily="18" charset="0"/>
              <a:cs typeface="Times New Roman" panose="02020603050405020304" pitchFamily="18" charset="0"/>
            </a:endParaRPr>
          </a:p>
          <a:p>
            <a:pPr marL="342908" indent="-342908" algn="just">
              <a:lnSpc>
                <a:spcPct val="150000"/>
              </a:lnSpc>
              <a:buFont typeface="Symbol" panose="05050102010706020507" pitchFamily="18" charset="2"/>
              <a:buChar char=""/>
            </a:pPr>
            <a:r>
              <a:rPr lang="it-IT" sz="1600" dirty="0">
                <a:latin typeface="Arial" panose="020B0604020202020204" pitchFamily="34" charset="0"/>
                <a:ea typeface="Times New Roman" panose="02020603050405020304" pitchFamily="18" charset="0"/>
                <a:cs typeface="Times New Roman" panose="02020603050405020304" pitchFamily="18" charset="0"/>
              </a:rPr>
              <a:t>analisi delle ricadute ambientali di eventuali azioni o interventi che potrebbero essere proposti da enti esterni durante l’attuazione del piano e che pertanto non sono stati considerati in fase di progettazione.</a:t>
            </a:r>
          </a:p>
          <a:p>
            <a:pPr algn="just">
              <a:lnSpc>
                <a:spcPct val="150000"/>
              </a:lnSpc>
            </a:pPr>
            <a:endParaRPr lang="it-IT" sz="16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it-IT" sz="1600" dirty="0">
                <a:latin typeface="Arial" panose="020B0604020202020204" pitchFamily="34" charset="0"/>
                <a:ea typeface="Times New Roman" panose="02020603050405020304" pitchFamily="18" charset="0"/>
                <a:cs typeface="Times New Roman" panose="02020603050405020304" pitchFamily="18" charset="0"/>
              </a:rPr>
              <a:t>Con riferimento alla periodicità del monitoraggio degli impatti ambientali, in accordo con le attività di monitoraggio del Piano, si propone una frequenza annuale, possibilmente in occasione della redazione del Piano triennale.</a:t>
            </a:r>
          </a:p>
        </p:txBody>
      </p:sp>
      <p:sp>
        <p:nvSpPr>
          <p:cNvPr id="5" name="Text Box 7">
            <a:extLst>
              <a:ext uri="{FF2B5EF4-FFF2-40B4-BE49-F238E27FC236}">
                <a16:creationId xmlns="" xmlns:a16="http://schemas.microsoft.com/office/drawing/2014/main" id="{C4A4159A-DFD8-46B8-92A7-DAC5EDE6248F}"/>
              </a:ext>
            </a:extLst>
          </p:cNvPr>
          <p:cNvSpPr txBox="1">
            <a:spLocks noChangeArrowheads="1"/>
          </p:cNvSpPr>
          <p:nvPr/>
        </p:nvSpPr>
        <p:spPr bwMode="auto">
          <a:xfrm>
            <a:off x="508409" y="16252"/>
            <a:ext cx="9352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2400" b="1" dirty="0">
                <a:solidFill>
                  <a:srgbClr val="002060"/>
                </a:solidFill>
                <a:latin typeface="Century Gothic" panose="020B0502020202020204" pitchFamily="34" charset="0"/>
              </a:rPr>
              <a:t>Monitoraggio</a:t>
            </a:r>
          </a:p>
        </p:txBody>
      </p:sp>
      <p:sp>
        <p:nvSpPr>
          <p:cNvPr id="6" name="Rettangolo 5">
            <a:extLst>
              <a:ext uri="{FF2B5EF4-FFF2-40B4-BE49-F238E27FC236}">
                <a16:creationId xmlns="" xmlns:a16="http://schemas.microsoft.com/office/drawing/2014/main" id="{B8422CBE-99D8-4AF8-8CBA-CFCD6FE8FCA9}"/>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 xmlns:a16="http://schemas.microsoft.com/office/drawing/2014/main" id="{C9531499-0B90-481C-8D56-0DF265BD985A}"/>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99E654D9-A9DF-45C5-8A53-3DB98B5FC97E}"/>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769844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 xmlns:a16="http://schemas.microsoft.com/office/drawing/2014/main" id="{1F9CF651-8E65-4373-B96A-8998B6D8BB6C}"/>
              </a:ext>
            </a:extLst>
          </p:cNvPr>
          <p:cNvSpPr txBox="1">
            <a:spLocks noChangeArrowheads="1"/>
          </p:cNvSpPr>
          <p:nvPr/>
        </p:nvSpPr>
        <p:spPr bwMode="auto">
          <a:xfrm>
            <a:off x="457558" y="32503"/>
            <a:ext cx="93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Analisi di coerenza</a:t>
            </a:r>
          </a:p>
        </p:txBody>
      </p:sp>
      <p:grpSp>
        <p:nvGrpSpPr>
          <p:cNvPr id="5" name="Gruppo 4">
            <a:extLst>
              <a:ext uri="{FF2B5EF4-FFF2-40B4-BE49-F238E27FC236}">
                <a16:creationId xmlns="" xmlns:a16="http://schemas.microsoft.com/office/drawing/2014/main" id="{0A5C983D-DA3C-4685-A07E-C0534C78DF67}"/>
              </a:ext>
            </a:extLst>
          </p:cNvPr>
          <p:cNvGrpSpPr/>
          <p:nvPr/>
        </p:nvGrpSpPr>
        <p:grpSpPr>
          <a:xfrm>
            <a:off x="1" y="0"/>
            <a:ext cx="9861079" cy="6858000"/>
            <a:chOff x="1" y="0"/>
            <a:chExt cx="9861079" cy="6858000"/>
          </a:xfrm>
        </p:grpSpPr>
        <p:sp>
          <p:nvSpPr>
            <p:cNvPr id="6" name="Rettangolo 5">
              <a:extLst>
                <a:ext uri="{FF2B5EF4-FFF2-40B4-BE49-F238E27FC236}">
                  <a16:creationId xmlns="" xmlns:a16="http://schemas.microsoft.com/office/drawing/2014/main" id="{8D8BDC68-A073-4579-87D1-DFFD72DDA2FC}"/>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 xmlns:a16="http://schemas.microsoft.com/office/drawing/2014/main" id="{BEE55944-2981-45CF-8641-6E3CE67A7DDC}"/>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 Box 10">
            <a:extLst>
              <a:ext uri="{FF2B5EF4-FFF2-40B4-BE49-F238E27FC236}">
                <a16:creationId xmlns="" xmlns:a16="http://schemas.microsoft.com/office/drawing/2014/main" id="{37DCBCD9-A209-4EA5-8FD3-781BD4E7F486}"/>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graphicFrame>
        <p:nvGraphicFramePr>
          <p:cNvPr id="3" name="Tabella 2">
            <a:extLst>
              <a:ext uri="{FF2B5EF4-FFF2-40B4-BE49-F238E27FC236}">
                <a16:creationId xmlns="" xmlns:a16="http://schemas.microsoft.com/office/drawing/2014/main" id="{54ECD357-6788-46AE-9A04-8B9162E77E6A}"/>
              </a:ext>
            </a:extLst>
          </p:cNvPr>
          <p:cNvGraphicFramePr>
            <a:graphicFrameLocks noGrp="1"/>
          </p:cNvGraphicFramePr>
          <p:nvPr>
            <p:extLst>
              <p:ext uri="{D42A27DB-BD31-4B8C-83A1-F6EECF244321}">
                <p14:modId xmlns:p14="http://schemas.microsoft.com/office/powerpoint/2010/main" val="1689164079"/>
              </p:ext>
            </p:extLst>
          </p:nvPr>
        </p:nvGraphicFramePr>
        <p:xfrm>
          <a:off x="508409" y="607491"/>
          <a:ext cx="9144000" cy="6160476"/>
        </p:xfrm>
        <a:graphic>
          <a:graphicData uri="http://schemas.openxmlformats.org/drawingml/2006/table">
            <a:tbl>
              <a:tblPr firstRow="1" firstCol="1" bandRow="1">
                <a:tableStyleId>{5C22544A-7EE6-4342-B048-85BDC9FD1C3A}</a:tableStyleId>
              </a:tblPr>
              <a:tblGrid>
                <a:gridCol w="1599065">
                  <a:extLst>
                    <a:ext uri="{9D8B030D-6E8A-4147-A177-3AD203B41FA5}">
                      <a16:colId xmlns="" xmlns:a16="http://schemas.microsoft.com/office/drawing/2014/main" val="735852706"/>
                    </a:ext>
                  </a:extLst>
                </a:gridCol>
                <a:gridCol w="7544935">
                  <a:extLst>
                    <a:ext uri="{9D8B030D-6E8A-4147-A177-3AD203B41FA5}">
                      <a16:colId xmlns="" xmlns:a16="http://schemas.microsoft.com/office/drawing/2014/main" val="1072722458"/>
                    </a:ext>
                  </a:extLst>
                </a:gridCol>
              </a:tblGrid>
              <a:tr h="193333">
                <a:tc>
                  <a:txBody>
                    <a:bodyPr/>
                    <a:lstStyle/>
                    <a:p>
                      <a:pPr algn="ctr">
                        <a:spcAft>
                          <a:spcPts val="0"/>
                        </a:spcAft>
                      </a:pPr>
                      <a:r>
                        <a:rPr lang="it-IT" sz="1800">
                          <a:effectLst/>
                        </a:rPr>
                        <a:t>Macrotema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Obiettivo intermedio</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974680611"/>
                  </a:ext>
                </a:extLst>
              </a:tr>
              <a:tr h="193333">
                <a:tc rowSpan="3">
                  <a:txBody>
                    <a:bodyPr/>
                    <a:lstStyle/>
                    <a:p>
                      <a:pPr algn="ctr">
                        <a:spcAft>
                          <a:spcPts val="0"/>
                        </a:spcAft>
                      </a:pPr>
                      <a:r>
                        <a:rPr lang="it-IT" sz="1800">
                          <a:effectLst/>
                        </a:rPr>
                        <a:t>Bonifica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Riduzione del rischio idraulico</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0250747"/>
                  </a:ext>
                </a:extLst>
              </a:tr>
              <a:tr h="193333">
                <a:tc vMerge="1">
                  <a:txBody>
                    <a:bodyPr/>
                    <a:lstStyle/>
                    <a:p>
                      <a:endParaRPr lang="it-IT"/>
                    </a:p>
                  </a:txBody>
                  <a:tcPr/>
                </a:tc>
                <a:tc>
                  <a:txBody>
                    <a:bodyPr/>
                    <a:lstStyle/>
                    <a:p>
                      <a:pPr algn="just">
                        <a:spcAft>
                          <a:spcPts val="0"/>
                        </a:spcAft>
                      </a:pPr>
                      <a:r>
                        <a:rPr lang="it-IT" sz="1800">
                          <a:effectLst/>
                        </a:rPr>
                        <a:t>Riduzione del dissesto idrogeologico</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896949552"/>
                  </a:ext>
                </a:extLst>
              </a:tr>
              <a:tr h="193333">
                <a:tc vMerge="1">
                  <a:txBody>
                    <a:bodyPr/>
                    <a:lstStyle/>
                    <a:p>
                      <a:endParaRPr lang="it-IT"/>
                    </a:p>
                  </a:txBody>
                  <a:tcPr/>
                </a:tc>
                <a:tc>
                  <a:txBody>
                    <a:bodyPr/>
                    <a:lstStyle/>
                    <a:p>
                      <a:pPr algn="just">
                        <a:spcAft>
                          <a:spcPts val="0"/>
                        </a:spcAft>
                      </a:pPr>
                      <a:r>
                        <a:rPr lang="it-IT" sz="1800">
                          <a:effectLst/>
                        </a:rPr>
                        <a:t>Efficientamento funzionale della rete idrica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554178111"/>
                  </a:ext>
                </a:extLst>
              </a:tr>
              <a:tr h="386666">
                <a:tc>
                  <a:txBody>
                    <a:bodyPr/>
                    <a:lstStyle/>
                    <a:p>
                      <a:pPr algn="ctr">
                        <a:spcAft>
                          <a:spcPts val="0"/>
                        </a:spcAft>
                      </a:pPr>
                      <a:r>
                        <a:rPr lang="it-IT" sz="1800">
                          <a:effectLst/>
                        </a:rPr>
                        <a:t>Irrigazione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Mantenimento e adeguamento funzionale dell'infrastruttura irrigua: rete e impianti</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200080873"/>
                  </a:ext>
                </a:extLst>
              </a:tr>
              <a:tr h="386666">
                <a:tc rowSpan="4">
                  <a:txBody>
                    <a:bodyPr/>
                    <a:lstStyle/>
                    <a:p>
                      <a:pPr algn="ctr">
                        <a:spcAft>
                          <a:spcPts val="0"/>
                        </a:spcAft>
                      </a:pPr>
                      <a:r>
                        <a:rPr lang="it-IT" sz="1800">
                          <a:effectLst/>
                        </a:rPr>
                        <a:t>Ambiente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Integrazione e valorizzazione paesaggistica della rete irriguo-idraulica consortile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96854999"/>
                  </a:ext>
                </a:extLst>
              </a:tr>
              <a:tr h="386666">
                <a:tc vMerge="1">
                  <a:txBody>
                    <a:bodyPr/>
                    <a:lstStyle/>
                    <a:p>
                      <a:endParaRPr lang="it-IT"/>
                    </a:p>
                  </a:txBody>
                  <a:tcPr/>
                </a:tc>
                <a:tc>
                  <a:txBody>
                    <a:bodyPr/>
                    <a:lstStyle/>
                    <a:p>
                      <a:pPr algn="just">
                        <a:spcAft>
                          <a:spcPts val="0"/>
                        </a:spcAft>
                      </a:pPr>
                      <a:r>
                        <a:rPr lang="it-IT" sz="1800">
                          <a:effectLst/>
                        </a:rPr>
                        <a:t>Miglioramento della funzionalità ecosistemica e dei sistemi naturali</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5679661"/>
                  </a:ext>
                </a:extLst>
              </a:tr>
              <a:tr h="386666">
                <a:tc vMerge="1">
                  <a:txBody>
                    <a:bodyPr/>
                    <a:lstStyle/>
                    <a:p>
                      <a:endParaRPr lang="it-IT"/>
                    </a:p>
                  </a:txBody>
                  <a:tcPr/>
                </a:tc>
                <a:tc>
                  <a:txBody>
                    <a:bodyPr/>
                    <a:lstStyle/>
                    <a:p>
                      <a:pPr algn="just">
                        <a:spcAft>
                          <a:spcPts val="0"/>
                        </a:spcAft>
                      </a:pPr>
                      <a:r>
                        <a:rPr lang="it-IT" sz="1800">
                          <a:effectLst/>
                        </a:rPr>
                        <a:t>Studio e ricerca dei fontanili ai fini della riattivazione idraulica e della loro riqualificazione ambientale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73784068"/>
                  </a:ext>
                </a:extLst>
              </a:tr>
              <a:tr h="386666">
                <a:tc vMerge="1">
                  <a:txBody>
                    <a:bodyPr/>
                    <a:lstStyle/>
                    <a:p>
                      <a:endParaRPr lang="it-IT"/>
                    </a:p>
                  </a:txBody>
                  <a:tcPr/>
                </a:tc>
                <a:tc>
                  <a:txBody>
                    <a:bodyPr/>
                    <a:lstStyle/>
                    <a:p>
                      <a:pPr algn="just">
                        <a:spcAft>
                          <a:spcPts val="0"/>
                        </a:spcAft>
                      </a:pPr>
                      <a:r>
                        <a:rPr lang="it-IT" sz="1800">
                          <a:effectLst/>
                        </a:rPr>
                        <a:t>Integrazione e valorizzazione paesaggistica del reticolo principale afferente a Regione Lombardia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55482595"/>
                  </a:ext>
                </a:extLst>
              </a:tr>
              <a:tr h="193333">
                <a:tc rowSpan="2">
                  <a:txBody>
                    <a:bodyPr/>
                    <a:lstStyle/>
                    <a:p>
                      <a:pPr algn="ctr">
                        <a:spcAft>
                          <a:spcPts val="0"/>
                        </a:spcAft>
                      </a:pPr>
                      <a:r>
                        <a:rPr lang="it-IT" sz="1800">
                          <a:effectLst/>
                        </a:rPr>
                        <a:t>Qualità delle acque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Miglioramento qualità delle acque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167455738"/>
                  </a:ext>
                </a:extLst>
              </a:tr>
              <a:tr h="193333">
                <a:tc vMerge="1">
                  <a:txBody>
                    <a:bodyPr/>
                    <a:lstStyle/>
                    <a:p>
                      <a:endParaRPr lang="it-IT"/>
                    </a:p>
                  </a:txBody>
                  <a:tcPr/>
                </a:tc>
                <a:tc>
                  <a:txBody>
                    <a:bodyPr/>
                    <a:lstStyle/>
                    <a:p>
                      <a:pPr algn="just">
                        <a:spcAft>
                          <a:spcPts val="0"/>
                        </a:spcAft>
                      </a:pPr>
                      <a:r>
                        <a:rPr lang="it-IT" sz="1800">
                          <a:effectLst/>
                        </a:rPr>
                        <a:t>Monitoraggio qualità delle acque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232104066"/>
                  </a:ext>
                </a:extLst>
              </a:tr>
              <a:tr h="193333">
                <a:tc>
                  <a:txBody>
                    <a:bodyPr/>
                    <a:lstStyle/>
                    <a:p>
                      <a:pPr algn="ctr">
                        <a:spcAft>
                          <a:spcPts val="0"/>
                        </a:spcAft>
                      </a:pPr>
                      <a:r>
                        <a:rPr lang="it-IT" sz="1800">
                          <a:effectLst/>
                        </a:rPr>
                        <a:t>Altri usi</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Produzione energia elettrica da fonte rinnovabile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765153355"/>
                  </a:ext>
                </a:extLst>
              </a:tr>
              <a:tr h="579999">
                <a:tc rowSpan="4">
                  <a:txBody>
                    <a:bodyPr/>
                    <a:lstStyle/>
                    <a:p>
                      <a:pPr algn="ctr">
                        <a:spcAft>
                          <a:spcPts val="0"/>
                        </a:spcAft>
                      </a:pPr>
                      <a:r>
                        <a:rPr lang="it-IT" sz="1800">
                          <a:effectLst/>
                        </a:rPr>
                        <a:t>Attività generali</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it-IT" sz="1800">
                          <a:effectLst/>
                        </a:rPr>
                        <a:t>Formazione di un coordinamento permanente per la gestione condivisa dei flussi idrici in input dal comparto Nord-Ovest del comprensorio</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210661195"/>
                  </a:ext>
                </a:extLst>
              </a:tr>
              <a:tr h="193333">
                <a:tc vMerge="1">
                  <a:txBody>
                    <a:bodyPr/>
                    <a:lstStyle/>
                    <a:p>
                      <a:endParaRPr lang="it-IT"/>
                    </a:p>
                  </a:txBody>
                  <a:tcPr/>
                </a:tc>
                <a:tc>
                  <a:txBody>
                    <a:bodyPr/>
                    <a:lstStyle/>
                    <a:p>
                      <a:pPr algn="just">
                        <a:spcAft>
                          <a:spcPts val="0"/>
                        </a:spcAft>
                      </a:pPr>
                      <a:r>
                        <a:rPr lang="it-IT" sz="1800">
                          <a:effectLst/>
                        </a:rPr>
                        <a:t>Monitoraggio del Piano comprensoriale di bonifica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161310305"/>
                  </a:ext>
                </a:extLst>
              </a:tr>
              <a:tr h="579999">
                <a:tc vMerge="1">
                  <a:txBody>
                    <a:bodyPr/>
                    <a:lstStyle/>
                    <a:p>
                      <a:endParaRPr lang="it-IT"/>
                    </a:p>
                  </a:txBody>
                  <a:tcPr/>
                </a:tc>
                <a:tc>
                  <a:txBody>
                    <a:bodyPr/>
                    <a:lstStyle/>
                    <a:p>
                      <a:pPr algn="just">
                        <a:spcAft>
                          <a:spcPts val="0"/>
                        </a:spcAft>
                      </a:pPr>
                      <a:r>
                        <a:rPr lang="it-IT" sz="1800">
                          <a:effectLst/>
                        </a:rPr>
                        <a:t>Formazione di un coordinamento permanente per la gestione condivisa del problema della presenza delle nutrie</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87739651"/>
                  </a:ext>
                </a:extLst>
              </a:tr>
              <a:tr h="386666">
                <a:tc vMerge="1">
                  <a:txBody>
                    <a:bodyPr/>
                    <a:lstStyle/>
                    <a:p>
                      <a:endParaRPr lang="it-IT"/>
                    </a:p>
                  </a:txBody>
                  <a:tcPr/>
                </a:tc>
                <a:tc>
                  <a:txBody>
                    <a:bodyPr/>
                    <a:lstStyle/>
                    <a:p>
                      <a:pPr algn="just">
                        <a:spcAft>
                          <a:spcPts val="0"/>
                        </a:spcAft>
                      </a:pPr>
                      <a:r>
                        <a:rPr lang="it-IT" sz="1800" dirty="0">
                          <a:effectLst/>
                        </a:rPr>
                        <a:t>Gestione integrata degli input idrici di natura urbana alla rete consortile</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995816457"/>
                  </a:ext>
                </a:extLst>
              </a:tr>
            </a:tbl>
          </a:graphicData>
        </a:graphic>
      </p:graphicFrame>
    </p:spTree>
    <p:extLst>
      <p:ext uri="{BB962C8B-B14F-4D97-AF65-F5344CB8AC3E}">
        <p14:creationId xmlns:p14="http://schemas.microsoft.com/office/powerpoint/2010/main" val="1636994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a:extLst>
              <a:ext uri="{FF2B5EF4-FFF2-40B4-BE49-F238E27FC236}">
                <a16:creationId xmlns="" xmlns:a16="http://schemas.microsoft.com/office/drawing/2014/main" id="{1CC02E47-7597-4D38-97C1-5465926C7701}"/>
              </a:ext>
            </a:extLst>
          </p:cNvPr>
          <p:cNvSpPr txBox="1">
            <a:spLocks noChangeArrowheads="1"/>
          </p:cNvSpPr>
          <p:nvPr/>
        </p:nvSpPr>
        <p:spPr bwMode="auto">
          <a:xfrm>
            <a:off x="457558" y="32503"/>
            <a:ext cx="9370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Analisi di coerenza</a:t>
            </a:r>
          </a:p>
        </p:txBody>
      </p:sp>
      <p:grpSp>
        <p:nvGrpSpPr>
          <p:cNvPr id="7" name="Gruppo 6">
            <a:extLst>
              <a:ext uri="{FF2B5EF4-FFF2-40B4-BE49-F238E27FC236}">
                <a16:creationId xmlns="" xmlns:a16="http://schemas.microsoft.com/office/drawing/2014/main" id="{951BED6E-9610-43B0-88B5-7C0AA4EC067D}"/>
              </a:ext>
            </a:extLst>
          </p:cNvPr>
          <p:cNvGrpSpPr/>
          <p:nvPr/>
        </p:nvGrpSpPr>
        <p:grpSpPr>
          <a:xfrm>
            <a:off x="1" y="0"/>
            <a:ext cx="9861079" cy="6858000"/>
            <a:chOff x="1" y="0"/>
            <a:chExt cx="9861079" cy="6858000"/>
          </a:xfrm>
        </p:grpSpPr>
        <p:sp>
          <p:nvSpPr>
            <p:cNvPr id="8" name="Rettangolo 7">
              <a:extLst>
                <a:ext uri="{FF2B5EF4-FFF2-40B4-BE49-F238E27FC236}">
                  <a16:creationId xmlns="" xmlns:a16="http://schemas.microsoft.com/office/drawing/2014/main" id="{89FF3D22-A82D-40B7-9349-6728487310C7}"/>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diritto 9">
              <a:extLst>
                <a:ext uri="{FF2B5EF4-FFF2-40B4-BE49-F238E27FC236}">
                  <a16:creationId xmlns="" xmlns:a16="http://schemas.microsoft.com/office/drawing/2014/main" id="{49924F72-1FD3-4C5C-8AED-EB5BA9328932}"/>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 name="Text Box 10">
            <a:extLst>
              <a:ext uri="{FF2B5EF4-FFF2-40B4-BE49-F238E27FC236}">
                <a16:creationId xmlns="" xmlns:a16="http://schemas.microsoft.com/office/drawing/2014/main" id="{379E6F31-DFF5-4A46-B2B2-33C6CB5F4FA1}"/>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graphicFrame>
        <p:nvGraphicFramePr>
          <p:cNvPr id="3" name="Tabella 2">
            <a:extLst>
              <a:ext uri="{FF2B5EF4-FFF2-40B4-BE49-F238E27FC236}">
                <a16:creationId xmlns="" xmlns:a16="http://schemas.microsoft.com/office/drawing/2014/main" id="{E07E3767-B5A1-410A-A6D5-2F03B0782AA7}"/>
              </a:ext>
            </a:extLst>
          </p:cNvPr>
          <p:cNvGraphicFramePr>
            <a:graphicFrameLocks noGrp="1"/>
          </p:cNvGraphicFramePr>
          <p:nvPr>
            <p:extLst>
              <p:ext uri="{D42A27DB-BD31-4B8C-83A1-F6EECF244321}">
                <p14:modId xmlns:p14="http://schemas.microsoft.com/office/powerpoint/2010/main" val="2932987262"/>
              </p:ext>
            </p:extLst>
          </p:nvPr>
        </p:nvGraphicFramePr>
        <p:xfrm>
          <a:off x="508409" y="615133"/>
          <a:ext cx="9319833" cy="5713445"/>
        </p:xfrm>
        <a:graphic>
          <a:graphicData uri="http://schemas.openxmlformats.org/drawingml/2006/table">
            <a:tbl>
              <a:tblPr firstRow="1" firstCol="1" bandRow="1">
                <a:tableStyleId>{5C22544A-7EE6-4342-B048-85BDC9FD1C3A}</a:tableStyleId>
              </a:tblPr>
              <a:tblGrid>
                <a:gridCol w="937214">
                  <a:extLst>
                    <a:ext uri="{9D8B030D-6E8A-4147-A177-3AD203B41FA5}">
                      <a16:colId xmlns="" xmlns:a16="http://schemas.microsoft.com/office/drawing/2014/main" val="4088077551"/>
                    </a:ext>
                  </a:extLst>
                </a:gridCol>
                <a:gridCol w="3091543">
                  <a:extLst>
                    <a:ext uri="{9D8B030D-6E8A-4147-A177-3AD203B41FA5}">
                      <a16:colId xmlns="" xmlns:a16="http://schemas.microsoft.com/office/drawing/2014/main" val="3628214225"/>
                    </a:ext>
                  </a:extLst>
                </a:gridCol>
                <a:gridCol w="5291076">
                  <a:extLst>
                    <a:ext uri="{9D8B030D-6E8A-4147-A177-3AD203B41FA5}">
                      <a16:colId xmlns="" xmlns:a16="http://schemas.microsoft.com/office/drawing/2014/main" val="4276007407"/>
                    </a:ext>
                  </a:extLst>
                </a:gridCol>
              </a:tblGrid>
              <a:tr h="123931">
                <a:tc>
                  <a:txBody>
                    <a:bodyPr/>
                    <a:lstStyle/>
                    <a:p>
                      <a:pPr marL="71755">
                        <a:spcBef>
                          <a:spcPts val="10"/>
                        </a:spcBef>
                        <a:spcAft>
                          <a:spcPts val="10"/>
                        </a:spcAft>
                      </a:pPr>
                      <a:r>
                        <a:rPr lang="en-US" sz="1300">
                          <a:effectLst/>
                        </a:rPr>
                        <a:t>Livello di Piano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en-US" sz="1300">
                          <a:effectLst/>
                        </a:rPr>
                        <a:t>Dettaglio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en-US" sz="1300">
                          <a:effectLst/>
                        </a:rPr>
                        <a:t>Analisi di coerenza interna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extLst>
                  <a:ext uri="{0D108BD9-81ED-4DB2-BD59-A6C34878D82A}">
                    <a16:rowId xmlns="" xmlns:a16="http://schemas.microsoft.com/office/drawing/2014/main" val="1613327924"/>
                  </a:ext>
                </a:extLst>
              </a:tr>
              <a:tr h="1115375">
                <a:tc>
                  <a:txBody>
                    <a:bodyPr/>
                    <a:lstStyle/>
                    <a:p>
                      <a:pPr marL="71755">
                        <a:spcBef>
                          <a:spcPts val="10"/>
                        </a:spcBef>
                        <a:spcAft>
                          <a:spcPts val="10"/>
                        </a:spcAft>
                      </a:pPr>
                      <a:r>
                        <a:rPr lang="en-US" sz="1300">
                          <a:effectLst/>
                        </a:rPr>
                        <a:t>Obiettivi strategici generali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it-IT" sz="1300">
                          <a:effectLst/>
                        </a:rPr>
                        <a:t>Gli obiettivi strategici generali sono articolati su sei temi principali.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it-IT" sz="1300" dirty="0">
                          <a:effectLst/>
                        </a:rPr>
                        <a:t>Gli obiettivi generali sono stati declinati in relazione alla </a:t>
                      </a:r>
                      <a:r>
                        <a:rPr lang="it-IT" sz="1300" dirty="0" err="1">
                          <a:effectLst/>
                        </a:rPr>
                        <a:t>realta</a:t>
                      </a:r>
                      <a:r>
                        <a:rPr lang="it-IT" sz="1300" dirty="0">
                          <a:effectLst/>
                        </a:rPr>
                        <a:t>̀ specifica del Consorzio a partire dalla L.R. 5 dicembre 2008, n.31, art.76 e 77. </a:t>
                      </a:r>
                    </a:p>
                    <a:p>
                      <a:pPr marL="71755">
                        <a:spcBef>
                          <a:spcPts val="10"/>
                        </a:spcBef>
                        <a:spcAft>
                          <a:spcPts val="10"/>
                        </a:spcAft>
                      </a:pPr>
                      <a:r>
                        <a:rPr lang="it-IT" sz="1300" dirty="0">
                          <a:effectLst/>
                        </a:rPr>
                        <a:t>L’analisi a livello degli obiettivi generali è fondamentale per garantire una coerenza trasversale tra tutti i Piani di Bonifica dei Consorzi lombardi ed è stata la premessa per la definizione dei successivi obiettivi di pianificazione. </a:t>
                      </a:r>
                      <a:endParaRPr lang="it-IT"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extLst>
                  <a:ext uri="{0D108BD9-81ED-4DB2-BD59-A6C34878D82A}">
                    <a16:rowId xmlns="" xmlns:a16="http://schemas.microsoft.com/office/drawing/2014/main" val="3104275183"/>
                  </a:ext>
                </a:extLst>
              </a:tr>
              <a:tr h="895054">
                <a:tc>
                  <a:txBody>
                    <a:bodyPr/>
                    <a:lstStyle/>
                    <a:p>
                      <a:pPr marL="71755">
                        <a:spcBef>
                          <a:spcPts val="10"/>
                        </a:spcBef>
                        <a:spcAft>
                          <a:spcPts val="10"/>
                        </a:spcAft>
                      </a:pPr>
                      <a:r>
                        <a:rPr lang="en-US" sz="1300">
                          <a:effectLst/>
                        </a:rPr>
                        <a:t>Obiettivi intermedi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it-IT" sz="1300">
                          <a:effectLst/>
                        </a:rPr>
                        <a:t>A partire dagli obiettivi generali il Piano ha individuato alcuni obiettivi intermedi corredati da obiettivi specifici. </a:t>
                      </a:r>
                    </a:p>
                    <a:p>
                      <a:pPr marL="71755">
                        <a:spcBef>
                          <a:spcPts val="10"/>
                        </a:spcBef>
                        <a:spcAft>
                          <a:spcPts val="10"/>
                        </a:spcAft>
                      </a:pPr>
                      <a:r>
                        <a:rPr lang="it-IT" sz="1300">
                          <a:effectLst/>
                        </a:rPr>
                        <a:t>Si sono quindi individuati obiettivi specifici di bonifica, di irrigazione, relativi ad altri usi delle acque e azioni ambientali. </a:t>
                      </a:r>
                    </a:p>
                    <a:p>
                      <a:pPr marL="71755">
                        <a:spcBef>
                          <a:spcPts val="10"/>
                        </a:spcBef>
                        <a:spcAft>
                          <a:spcPts val="10"/>
                        </a:spcAft>
                      </a:pPr>
                      <a:r>
                        <a:rPr lang="it-IT" sz="1300">
                          <a:effectLst/>
                        </a:rPr>
                        <a:t>L’orizzonte temporale di riferimento dell’obiettivo intermedio è l’intera durata del Piano.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it-IT" sz="1300">
                          <a:effectLst/>
                        </a:rPr>
                        <a:t>Gli obiettivi intermedi coprono l’intero spettro degli obiettivi generali e l’intera durata del Piano e costituiscono la traduzione in termini più operativi degli obiettivi generali.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extLst>
                  <a:ext uri="{0D108BD9-81ED-4DB2-BD59-A6C34878D82A}">
                    <a16:rowId xmlns="" xmlns:a16="http://schemas.microsoft.com/office/drawing/2014/main" val="2015511473"/>
                  </a:ext>
                </a:extLst>
              </a:tr>
              <a:tr h="2216979">
                <a:tc>
                  <a:txBody>
                    <a:bodyPr/>
                    <a:lstStyle/>
                    <a:p>
                      <a:pPr marL="71755">
                        <a:spcBef>
                          <a:spcPts val="10"/>
                        </a:spcBef>
                        <a:spcAft>
                          <a:spcPts val="10"/>
                        </a:spcAft>
                      </a:pPr>
                      <a:r>
                        <a:rPr lang="it-IT" sz="1300" dirty="0">
                          <a:effectLst/>
                        </a:rPr>
                        <a:t>Obiettivi specifici – Azioni/</a:t>
                      </a:r>
                    </a:p>
                    <a:p>
                      <a:pPr marL="71755">
                        <a:spcBef>
                          <a:spcPts val="10"/>
                        </a:spcBef>
                        <a:spcAft>
                          <a:spcPts val="10"/>
                        </a:spcAft>
                      </a:pPr>
                      <a:r>
                        <a:rPr lang="it-IT" sz="1300" dirty="0">
                          <a:effectLst/>
                        </a:rPr>
                        <a:t>interventi di Piano </a:t>
                      </a:r>
                      <a:endParaRPr lang="it-IT"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it-IT" sz="1300">
                          <a:effectLst/>
                        </a:rPr>
                        <a:t>Gli obiettivi specifici si alle singole azioni e sono articolati sulla base di una individuazione di priorità </a:t>
                      </a:r>
                      <a:endParaRPr lang="it-IT"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tc>
                  <a:txBody>
                    <a:bodyPr/>
                    <a:lstStyle/>
                    <a:p>
                      <a:pPr marL="71755">
                        <a:spcBef>
                          <a:spcPts val="10"/>
                        </a:spcBef>
                        <a:spcAft>
                          <a:spcPts val="10"/>
                        </a:spcAft>
                      </a:pPr>
                      <a:r>
                        <a:rPr lang="it-IT" sz="1300" dirty="0">
                          <a:effectLst/>
                        </a:rPr>
                        <a:t>L’obiettivo specifico è una “quota” dell’obiettivo intermedio. </a:t>
                      </a:r>
                    </a:p>
                    <a:p>
                      <a:pPr marL="71755">
                        <a:spcBef>
                          <a:spcPts val="10"/>
                        </a:spcBef>
                        <a:spcAft>
                          <a:spcPts val="10"/>
                        </a:spcAft>
                      </a:pPr>
                      <a:r>
                        <a:rPr lang="it-IT" sz="1300" dirty="0">
                          <a:effectLst/>
                        </a:rPr>
                        <a:t>Attraverso l’obiettivo specifico, si arriva alla definizione operativa dell’azione da compiere per raggiungere, o contribuire a raggiungere, l’obiettivo intermedio e quindi quello generale. </a:t>
                      </a:r>
                    </a:p>
                    <a:p>
                      <a:pPr marL="71755">
                        <a:spcBef>
                          <a:spcPts val="10"/>
                        </a:spcBef>
                        <a:spcAft>
                          <a:spcPts val="10"/>
                        </a:spcAft>
                      </a:pPr>
                      <a:r>
                        <a:rPr lang="it-IT" sz="1300" dirty="0">
                          <a:effectLst/>
                        </a:rPr>
                        <a:t>Un aspetto di particolare rilevanza all’interno dell’analisi di coerenza interna del Piano riguarda il fatto che l’incertezza nella effettiva </a:t>
                      </a:r>
                      <a:r>
                        <a:rPr lang="it-IT" sz="1300" dirty="0" err="1">
                          <a:effectLst/>
                        </a:rPr>
                        <a:t>disposnibilità</a:t>
                      </a:r>
                      <a:r>
                        <a:rPr lang="it-IT" sz="1300" dirty="0">
                          <a:effectLst/>
                        </a:rPr>
                        <a:t> finanziaria necessaria per l’attuazione delle azioni può compromettere il raggiungimento dell’obiettivo intermedio e strategico </a:t>
                      </a:r>
                    </a:p>
                    <a:p>
                      <a:pPr marL="71755">
                        <a:spcBef>
                          <a:spcPts val="10"/>
                        </a:spcBef>
                        <a:spcAft>
                          <a:spcPts val="10"/>
                        </a:spcAft>
                      </a:pPr>
                      <a:r>
                        <a:rPr lang="it-IT" sz="1300" dirty="0">
                          <a:effectLst/>
                        </a:rPr>
                        <a:t>Questo aspetto </a:t>
                      </a:r>
                      <a:r>
                        <a:rPr lang="it-IT" sz="1300" dirty="0" err="1">
                          <a:effectLst/>
                        </a:rPr>
                        <a:t>dovra</a:t>
                      </a:r>
                      <a:r>
                        <a:rPr lang="it-IT" sz="1300" dirty="0">
                          <a:effectLst/>
                        </a:rPr>
                        <a:t>̀ essere attentamente monitorato per garantire che, al rendersi disponibili di nuove risorse, queste siano effettivamente allocate in modo tale da permettere il raggiungimento </a:t>
                      </a:r>
                      <a:r>
                        <a:rPr lang="it-IT" sz="1300" dirty="0" err="1">
                          <a:effectLst/>
                        </a:rPr>
                        <a:t>piu</a:t>
                      </a:r>
                      <a:r>
                        <a:rPr lang="it-IT" sz="1300" dirty="0">
                          <a:effectLst/>
                        </a:rPr>
                        <a:t>̀ completo possibile degli obiettivi intermedi durante la </a:t>
                      </a:r>
                      <a:r>
                        <a:rPr lang="it-IT" sz="1300" dirty="0" err="1">
                          <a:effectLst/>
                        </a:rPr>
                        <a:t>validita</a:t>
                      </a:r>
                      <a:r>
                        <a:rPr lang="it-IT" sz="1300" dirty="0">
                          <a:effectLst/>
                        </a:rPr>
                        <a:t>̀ del Piano. </a:t>
                      </a:r>
                      <a:endParaRPr lang="it-IT"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85" marR="6885" marT="6885" marB="6885" anchor="ctr"/>
                </a:tc>
                <a:extLst>
                  <a:ext uri="{0D108BD9-81ED-4DB2-BD59-A6C34878D82A}">
                    <a16:rowId xmlns="" xmlns:a16="http://schemas.microsoft.com/office/drawing/2014/main" val="3521486808"/>
                  </a:ext>
                </a:extLst>
              </a:tr>
            </a:tbl>
          </a:graphicData>
        </a:graphic>
      </p:graphicFrame>
    </p:spTree>
    <p:extLst>
      <p:ext uri="{BB962C8B-B14F-4D97-AF65-F5344CB8AC3E}">
        <p14:creationId xmlns:p14="http://schemas.microsoft.com/office/powerpoint/2010/main" val="3353565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63489" y="41082"/>
            <a:ext cx="9397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it-IT" sz="2400" b="1" dirty="0">
                <a:solidFill>
                  <a:srgbClr val="002060"/>
                </a:solidFill>
                <a:latin typeface="Century Gothic" panose="020B0502020202020204" pitchFamily="34" charset="0"/>
              </a:rPr>
              <a:t>Metodologia di valutazione</a:t>
            </a:r>
          </a:p>
        </p:txBody>
      </p:sp>
      <p:sp>
        <p:nvSpPr>
          <p:cNvPr id="6" name="Rettangolo 5">
            <a:extLst>
              <a:ext uri="{FF2B5EF4-FFF2-40B4-BE49-F238E27FC236}">
                <a16:creationId xmlns="" xmlns:a16="http://schemas.microsoft.com/office/drawing/2014/main" id="{6E52A6C3-FBA1-4BFE-AB33-A6528E331620}"/>
              </a:ext>
            </a:extLst>
          </p:cNvPr>
          <p:cNvSpPr/>
          <p:nvPr/>
        </p:nvSpPr>
        <p:spPr>
          <a:xfrm>
            <a:off x="2894703" y="1841591"/>
            <a:ext cx="1887487" cy="1420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Selezione delle alternative rilevanti al fine della valutazione</a:t>
            </a:r>
          </a:p>
        </p:txBody>
      </p:sp>
      <p:sp>
        <p:nvSpPr>
          <p:cNvPr id="9" name="Rettangolo 8">
            <a:extLst>
              <a:ext uri="{FF2B5EF4-FFF2-40B4-BE49-F238E27FC236}">
                <a16:creationId xmlns="" xmlns:a16="http://schemas.microsoft.com/office/drawing/2014/main" id="{D501D407-3022-4FCB-874B-C8397D427752}"/>
              </a:ext>
            </a:extLst>
          </p:cNvPr>
          <p:cNvSpPr/>
          <p:nvPr/>
        </p:nvSpPr>
        <p:spPr>
          <a:xfrm>
            <a:off x="5342995" y="2791263"/>
            <a:ext cx="2222694" cy="1420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Individuazione impatti potenziali positivi e negativi per categoria di azione </a:t>
            </a:r>
          </a:p>
        </p:txBody>
      </p:sp>
      <p:sp>
        <p:nvSpPr>
          <p:cNvPr id="10" name="Rettangolo 9">
            <a:extLst>
              <a:ext uri="{FF2B5EF4-FFF2-40B4-BE49-F238E27FC236}">
                <a16:creationId xmlns="" xmlns:a16="http://schemas.microsoft.com/office/drawing/2014/main" id="{5754595A-83FE-4A29-B729-1DA79170BD42}"/>
              </a:ext>
            </a:extLst>
          </p:cNvPr>
          <p:cNvSpPr/>
          <p:nvPr/>
        </p:nvSpPr>
        <p:spPr>
          <a:xfrm>
            <a:off x="7948060" y="4212093"/>
            <a:ext cx="1849842" cy="1420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Esplicitazione degli impatti specifici per aggregazione di azioni</a:t>
            </a:r>
          </a:p>
        </p:txBody>
      </p:sp>
      <p:sp>
        <p:nvSpPr>
          <p:cNvPr id="7" name="CasellaDiTesto 6">
            <a:extLst>
              <a:ext uri="{FF2B5EF4-FFF2-40B4-BE49-F238E27FC236}">
                <a16:creationId xmlns="" xmlns:a16="http://schemas.microsoft.com/office/drawing/2014/main" id="{72D9B04E-5306-4688-ABD7-FBA02B258A19}"/>
              </a:ext>
            </a:extLst>
          </p:cNvPr>
          <p:cNvSpPr txBox="1"/>
          <p:nvPr/>
        </p:nvSpPr>
        <p:spPr>
          <a:xfrm>
            <a:off x="3061859" y="4922508"/>
            <a:ext cx="4886201" cy="1755096"/>
          </a:xfrm>
          <a:prstGeom prst="rect">
            <a:avLst/>
          </a:prstGeom>
          <a:noFill/>
        </p:spPr>
        <p:txBody>
          <a:bodyPr wrap="square" rtlCol="0">
            <a:spAutoFit/>
          </a:bodyPr>
          <a:lstStyle/>
          <a:p>
            <a:r>
              <a:rPr lang="it-IT" sz="1801" dirty="0"/>
              <a:t>Uso irriguo delle acque</a:t>
            </a:r>
          </a:p>
          <a:p>
            <a:r>
              <a:rPr lang="it-IT" sz="1801" dirty="0"/>
              <a:t>Bonifica e difesa idraulica del territorio</a:t>
            </a:r>
          </a:p>
          <a:p>
            <a:r>
              <a:rPr lang="it-IT" sz="1801" dirty="0"/>
              <a:t>Ambiente</a:t>
            </a:r>
          </a:p>
          <a:p>
            <a:r>
              <a:rPr lang="it-IT" sz="1801" dirty="0"/>
              <a:t>Qualità delle acque</a:t>
            </a:r>
          </a:p>
          <a:p>
            <a:r>
              <a:rPr lang="it-IT" sz="1801" dirty="0"/>
              <a:t>Altri usi</a:t>
            </a:r>
          </a:p>
          <a:p>
            <a:r>
              <a:rPr lang="it-IT" sz="1801" dirty="0"/>
              <a:t>Generale</a:t>
            </a:r>
          </a:p>
        </p:txBody>
      </p:sp>
      <p:sp>
        <p:nvSpPr>
          <p:cNvPr id="11" name="Freccia in giù 10">
            <a:extLst>
              <a:ext uri="{FF2B5EF4-FFF2-40B4-BE49-F238E27FC236}">
                <a16:creationId xmlns="" xmlns:a16="http://schemas.microsoft.com/office/drawing/2014/main" id="{687A7135-50DA-47D7-AE4A-EB3DA1CA862C}"/>
              </a:ext>
            </a:extLst>
          </p:cNvPr>
          <p:cNvSpPr/>
          <p:nvPr/>
        </p:nvSpPr>
        <p:spPr>
          <a:xfrm>
            <a:off x="5773146" y="4697795"/>
            <a:ext cx="462827" cy="3878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3" name="Freccia a destra 12">
            <a:extLst>
              <a:ext uri="{FF2B5EF4-FFF2-40B4-BE49-F238E27FC236}">
                <a16:creationId xmlns="" xmlns:a16="http://schemas.microsoft.com/office/drawing/2014/main" id="{3A7A9A17-EA11-4C5E-AA4A-A3B7F1F32251}"/>
              </a:ext>
            </a:extLst>
          </p:cNvPr>
          <p:cNvSpPr/>
          <p:nvPr/>
        </p:nvSpPr>
        <p:spPr>
          <a:xfrm rot="1923710">
            <a:off x="4576926" y="3402422"/>
            <a:ext cx="601322" cy="626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5" name="Freccia a destra 14">
            <a:extLst>
              <a:ext uri="{FF2B5EF4-FFF2-40B4-BE49-F238E27FC236}">
                <a16:creationId xmlns="" xmlns:a16="http://schemas.microsoft.com/office/drawing/2014/main" id="{00872E49-D6D8-4C7C-993E-064F4DF90436}"/>
              </a:ext>
            </a:extLst>
          </p:cNvPr>
          <p:cNvSpPr/>
          <p:nvPr/>
        </p:nvSpPr>
        <p:spPr>
          <a:xfrm rot="1923710">
            <a:off x="7226230" y="4384391"/>
            <a:ext cx="601322" cy="626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Freccia a destra 15">
            <a:extLst>
              <a:ext uri="{FF2B5EF4-FFF2-40B4-BE49-F238E27FC236}">
                <a16:creationId xmlns="" xmlns:a16="http://schemas.microsoft.com/office/drawing/2014/main" id="{95F489C3-AEDD-4C37-91B5-BCFC78CE1561}"/>
              </a:ext>
            </a:extLst>
          </p:cNvPr>
          <p:cNvSpPr/>
          <p:nvPr/>
        </p:nvSpPr>
        <p:spPr>
          <a:xfrm rot="1923710">
            <a:off x="2137612" y="2146881"/>
            <a:ext cx="601322" cy="626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 name="Rettangolo 16">
            <a:extLst>
              <a:ext uri="{FF2B5EF4-FFF2-40B4-BE49-F238E27FC236}">
                <a16:creationId xmlns="" xmlns:a16="http://schemas.microsoft.com/office/drawing/2014/main" id="{E7E5251B-010B-4A4C-8543-6C340C7B7379}"/>
              </a:ext>
            </a:extLst>
          </p:cNvPr>
          <p:cNvSpPr/>
          <p:nvPr/>
        </p:nvSpPr>
        <p:spPr>
          <a:xfrm>
            <a:off x="508410" y="614251"/>
            <a:ext cx="1825488" cy="1420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1" dirty="0"/>
              <a:t>Valutazione preliminare di rilevanza (temi ambientali)</a:t>
            </a:r>
          </a:p>
        </p:txBody>
      </p:sp>
      <p:grpSp>
        <p:nvGrpSpPr>
          <p:cNvPr id="18" name="Gruppo 17">
            <a:extLst>
              <a:ext uri="{FF2B5EF4-FFF2-40B4-BE49-F238E27FC236}">
                <a16:creationId xmlns="" xmlns:a16="http://schemas.microsoft.com/office/drawing/2014/main" id="{2ED09173-88DD-480C-B76B-E135A1A62FB0}"/>
              </a:ext>
            </a:extLst>
          </p:cNvPr>
          <p:cNvGrpSpPr/>
          <p:nvPr/>
        </p:nvGrpSpPr>
        <p:grpSpPr>
          <a:xfrm>
            <a:off x="1" y="0"/>
            <a:ext cx="9905999" cy="6858000"/>
            <a:chOff x="1" y="0"/>
            <a:chExt cx="9905999" cy="6858000"/>
          </a:xfrm>
        </p:grpSpPr>
        <p:sp>
          <p:nvSpPr>
            <p:cNvPr id="19" name="Rettangolo 18">
              <a:extLst>
                <a:ext uri="{FF2B5EF4-FFF2-40B4-BE49-F238E27FC236}">
                  <a16:creationId xmlns="" xmlns:a16="http://schemas.microsoft.com/office/drawing/2014/main" id="{4696F82A-2420-4C8A-A893-04CE4D8AD75C}"/>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diritto 20">
              <a:extLst>
                <a:ext uri="{FF2B5EF4-FFF2-40B4-BE49-F238E27FC236}">
                  <a16:creationId xmlns="" xmlns:a16="http://schemas.microsoft.com/office/drawing/2014/main" id="{DF1EB019-804C-4340-98BC-5D099A159D4C}"/>
                </a:ext>
              </a:extLst>
            </p:cNvPr>
            <p:cNvCxnSpPr/>
            <p:nvPr/>
          </p:nvCxnSpPr>
          <p:spPr>
            <a:xfrm>
              <a:off x="430653" y="502747"/>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2" name="Text Box 10">
            <a:extLst>
              <a:ext uri="{FF2B5EF4-FFF2-40B4-BE49-F238E27FC236}">
                <a16:creationId xmlns="" xmlns:a16="http://schemas.microsoft.com/office/drawing/2014/main" id="{AED95C85-E574-43FA-94DB-588E051915E9}"/>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
        <p:nvSpPr>
          <p:cNvPr id="20" name="CasellaDiTesto 19">
            <a:extLst>
              <a:ext uri="{FF2B5EF4-FFF2-40B4-BE49-F238E27FC236}">
                <a16:creationId xmlns="" xmlns:a16="http://schemas.microsoft.com/office/drawing/2014/main" id="{0A31F2AE-580C-4C19-87D5-AE9CA32A78BB}"/>
              </a:ext>
            </a:extLst>
          </p:cNvPr>
          <p:cNvSpPr txBox="1"/>
          <p:nvPr/>
        </p:nvSpPr>
        <p:spPr>
          <a:xfrm>
            <a:off x="908166" y="5874289"/>
            <a:ext cx="1825489" cy="369460"/>
          </a:xfrm>
          <a:prstGeom prst="rect">
            <a:avLst/>
          </a:prstGeom>
          <a:noFill/>
        </p:spPr>
        <p:txBody>
          <a:bodyPr wrap="square" rtlCol="0">
            <a:spAutoFit/>
          </a:bodyPr>
          <a:lstStyle/>
          <a:p>
            <a:r>
              <a:rPr lang="it-IT" sz="1801" dirty="0"/>
              <a:t>Multifunzionalità</a:t>
            </a:r>
          </a:p>
        </p:txBody>
      </p:sp>
      <p:sp>
        <p:nvSpPr>
          <p:cNvPr id="3" name="Parentesi graffa aperta 2">
            <a:extLst>
              <a:ext uri="{FF2B5EF4-FFF2-40B4-BE49-F238E27FC236}">
                <a16:creationId xmlns="" xmlns:a16="http://schemas.microsoft.com/office/drawing/2014/main" id="{DCDCE530-D97B-48FD-A279-0F475AE26D5E}"/>
              </a:ext>
            </a:extLst>
          </p:cNvPr>
          <p:cNvSpPr/>
          <p:nvPr/>
        </p:nvSpPr>
        <p:spPr>
          <a:xfrm>
            <a:off x="2815920" y="5648336"/>
            <a:ext cx="245939" cy="85040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003425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30653" y="0"/>
            <a:ext cx="9430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defTabSz="914423" eaLnBrk="1" hangingPunct="1">
              <a:defRPr/>
            </a:pPr>
            <a:r>
              <a:rPr lang="it-IT" sz="2400" b="1" dirty="0">
                <a:solidFill>
                  <a:srgbClr val="002060"/>
                </a:solidFill>
                <a:latin typeface="Century Gothic" panose="020B0502020202020204" pitchFamily="34" charset="0"/>
              </a:rPr>
              <a:t>Preliminare valutazione di rilevanza</a:t>
            </a:r>
          </a:p>
        </p:txBody>
      </p:sp>
      <p:grpSp>
        <p:nvGrpSpPr>
          <p:cNvPr id="6" name="Gruppo 5">
            <a:extLst>
              <a:ext uri="{FF2B5EF4-FFF2-40B4-BE49-F238E27FC236}">
                <a16:creationId xmlns="" xmlns:a16="http://schemas.microsoft.com/office/drawing/2014/main" id="{D034C9C2-A23D-4FCC-A7F0-B5606319124D}"/>
              </a:ext>
            </a:extLst>
          </p:cNvPr>
          <p:cNvGrpSpPr/>
          <p:nvPr/>
        </p:nvGrpSpPr>
        <p:grpSpPr>
          <a:xfrm>
            <a:off x="1" y="0"/>
            <a:ext cx="9861079" cy="6858000"/>
            <a:chOff x="1" y="0"/>
            <a:chExt cx="9861079" cy="6858000"/>
          </a:xfrm>
        </p:grpSpPr>
        <p:sp>
          <p:nvSpPr>
            <p:cNvPr id="7" name="Rettangolo 6">
              <a:extLst>
                <a:ext uri="{FF2B5EF4-FFF2-40B4-BE49-F238E27FC236}">
                  <a16:creationId xmlns="" xmlns:a16="http://schemas.microsoft.com/office/drawing/2014/main" id="{A59FDB12-9829-45B4-9012-E0F683F19146}"/>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 xmlns:a16="http://schemas.microsoft.com/office/drawing/2014/main" id="{245D2CE0-45FE-4E1C-8DDF-B3375F8AC145}"/>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 Box 10">
            <a:extLst>
              <a:ext uri="{FF2B5EF4-FFF2-40B4-BE49-F238E27FC236}">
                <a16:creationId xmlns="" xmlns:a16="http://schemas.microsoft.com/office/drawing/2014/main" id="{878838C2-858B-4DB1-91C0-3A96F9DFC54C}"/>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graphicFrame>
        <p:nvGraphicFramePr>
          <p:cNvPr id="3" name="Tabella 2">
            <a:extLst>
              <a:ext uri="{FF2B5EF4-FFF2-40B4-BE49-F238E27FC236}">
                <a16:creationId xmlns="" xmlns:a16="http://schemas.microsoft.com/office/drawing/2014/main" id="{19D1EA97-5ECB-4FBD-B5B2-3621DAE043B6}"/>
              </a:ext>
            </a:extLst>
          </p:cNvPr>
          <p:cNvGraphicFramePr>
            <a:graphicFrameLocks noGrp="1"/>
          </p:cNvGraphicFramePr>
          <p:nvPr>
            <p:extLst>
              <p:ext uri="{D42A27DB-BD31-4B8C-83A1-F6EECF244321}">
                <p14:modId xmlns:p14="http://schemas.microsoft.com/office/powerpoint/2010/main" val="1492659521"/>
              </p:ext>
            </p:extLst>
          </p:nvPr>
        </p:nvGraphicFramePr>
        <p:xfrm>
          <a:off x="711288" y="655025"/>
          <a:ext cx="8998769" cy="5396454"/>
        </p:xfrm>
        <a:graphic>
          <a:graphicData uri="http://schemas.openxmlformats.org/drawingml/2006/table">
            <a:tbl>
              <a:tblPr firstRow="1" firstCol="1" bandRow="1" bandCol="1">
                <a:tableStyleId>{5C22544A-7EE6-4342-B048-85BDC9FD1C3A}</a:tableStyleId>
              </a:tblPr>
              <a:tblGrid>
                <a:gridCol w="5332508">
                  <a:extLst>
                    <a:ext uri="{9D8B030D-6E8A-4147-A177-3AD203B41FA5}">
                      <a16:colId xmlns="" xmlns:a16="http://schemas.microsoft.com/office/drawing/2014/main" val="4136799351"/>
                    </a:ext>
                  </a:extLst>
                </a:gridCol>
                <a:gridCol w="3666261">
                  <a:extLst>
                    <a:ext uri="{9D8B030D-6E8A-4147-A177-3AD203B41FA5}">
                      <a16:colId xmlns="" xmlns:a16="http://schemas.microsoft.com/office/drawing/2014/main" val="489820925"/>
                    </a:ext>
                  </a:extLst>
                </a:gridCol>
              </a:tblGrid>
              <a:tr h="212260">
                <a:tc>
                  <a:txBody>
                    <a:bodyPr/>
                    <a:lstStyle/>
                    <a:p>
                      <a:pPr algn="ctr">
                        <a:lnSpc>
                          <a:spcPct val="150000"/>
                        </a:lnSpc>
                        <a:spcBef>
                          <a:spcPts val="10"/>
                        </a:spcBef>
                        <a:spcAft>
                          <a:spcPts val="10"/>
                        </a:spcAft>
                      </a:pPr>
                      <a:r>
                        <a:rPr lang="it-IT" sz="2400" dirty="0">
                          <a:solidFill>
                            <a:schemeClr val="tx1"/>
                          </a:solidFill>
                          <a:effectLst/>
                        </a:rPr>
                        <a:t>Tema ambientale</a:t>
                      </a:r>
                      <a:endParaRPr lang="it-IT" sz="2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dirty="0">
                          <a:solidFill>
                            <a:schemeClr val="tx1"/>
                          </a:solidFill>
                          <a:effectLst/>
                        </a:rPr>
                        <a:t>Valutazione di rilevanza</a:t>
                      </a:r>
                      <a:endParaRPr lang="it-IT"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nchor="ctr"/>
                </a:tc>
                <a:extLst>
                  <a:ext uri="{0D108BD9-81ED-4DB2-BD59-A6C34878D82A}">
                    <a16:rowId xmlns="" xmlns:a16="http://schemas.microsoft.com/office/drawing/2014/main" val="90313814"/>
                  </a:ext>
                </a:extLst>
              </a:tr>
              <a:tr h="1167432">
                <a:tc>
                  <a:txBody>
                    <a:bodyPr/>
                    <a:lstStyle/>
                    <a:p>
                      <a:pPr algn="ctr">
                        <a:lnSpc>
                          <a:spcPct val="150000"/>
                        </a:lnSpc>
                        <a:spcBef>
                          <a:spcPts val="10"/>
                        </a:spcBef>
                        <a:spcAft>
                          <a:spcPts val="10"/>
                        </a:spcAft>
                      </a:pPr>
                      <a:r>
                        <a:rPr lang="it-IT" sz="2400">
                          <a:effectLst/>
                        </a:rPr>
                        <a:t>Aria ed energia</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dirty="0">
                          <a:effectLst/>
                        </a:rPr>
                        <a:t>**</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3449834752"/>
                  </a:ext>
                </a:extLst>
              </a:tr>
              <a:tr h="318391">
                <a:tc>
                  <a:txBody>
                    <a:bodyPr/>
                    <a:lstStyle/>
                    <a:p>
                      <a:pPr algn="ctr">
                        <a:lnSpc>
                          <a:spcPct val="150000"/>
                        </a:lnSpc>
                        <a:spcBef>
                          <a:spcPts val="10"/>
                        </a:spcBef>
                        <a:spcAft>
                          <a:spcPts val="10"/>
                        </a:spcAft>
                      </a:pPr>
                      <a:r>
                        <a:rPr lang="it-IT" sz="2400">
                          <a:effectLst/>
                        </a:rPr>
                        <a:t>Acqua</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a:effectLst/>
                        </a:rPr>
                        <a:t>*****</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3053224023"/>
                  </a:ext>
                </a:extLst>
              </a:tr>
              <a:tr h="849041">
                <a:tc>
                  <a:txBody>
                    <a:bodyPr/>
                    <a:lstStyle/>
                    <a:p>
                      <a:pPr algn="ctr">
                        <a:lnSpc>
                          <a:spcPct val="150000"/>
                        </a:lnSpc>
                        <a:spcBef>
                          <a:spcPts val="10"/>
                        </a:spcBef>
                        <a:spcAft>
                          <a:spcPts val="10"/>
                        </a:spcAft>
                      </a:pPr>
                      <a:r>
                        <a:rPr lang="it-IT" sz="2400">
                          <a:effectLst/>
                        </a:rPr>
                        <a:t>Suolo</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a:effectLst/>
                        </a:rPr>
                        <a:t>****</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2105879161"/>
                  </a:ext>
                </a:extLst>
              </a:tr>
              <a:tr h="212260">
                <a:tc>
                  <a:txBody>
                    <a:bodyPr/>
                    <a:lstStyle/>
                    <a:p>
                      <a:pPr algn="ctr">
                        <a:lnSpc>
                          <a:spcPct val="150000"/>
                        </a:lnSpc>
                        <a:spcBef>
                          <a:spcPts val="10"/>
                        </a:spcBef>
                        <a:spcAft>
                          <a:spcPts val="10"/>
                        </a:spcAft>
                      </a:pPr>
                      <a:r>
                        <a:rPr lang="it-IT" sz="2400">
                          <a:effectLst/>
                        </a:rPr>
                        <a:t>Rifiuti</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a:effectLst/>
                        </a:rPr>
                        <a:t>*</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1561880052"/>
                  </a:ext>
                </a:extLst>
              </a:tr>
              <a:tr h="530651">
                <a:tc>
                  <a:txBody>
                    <a:bodyPr/>
                    <a:lstStyle/>
                    <a:p>
                      <a:pPr algn="ctr">
                        <a:lnSpc>
                          <a:spcPct val="150000"/>
                        </a:lnSpc>
                        <a:spcBef>
                          <a:spcPts val="10"/>
                        </a:spcBef>
                        <a:spcAft>
                          <a:spcPts val="10"/>
                        </a:spcAft>
                      </a:pPr>
                      <a:r>
                        <a:rPr lang="it-IT" sz="2400">
                          <a:effectLst/>
                        </a:rPr>
                        <a:t>Natura, biodiversità e paesaggio</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a:effectLst/>
                        </a:rPr>
                        <a:t>****</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3269059328"/>
                  </a:ext>
                </a:extLst>
              </a:tr>
              <a:tr h="424521">
                <a:tc>
                  <a:txBody>
                    <a:bodyPr/>
                    <a:lstStyle/>
                    <a:p>
                      <a:pPr algn="ctr">
                        <a:lnSpc>
                          <a:spcPct val="150000"/>
                        </a:lnSpc>
                        <a:spcBef>
                          <a:spcPts val="10"/>
                        </a:spcBef>
                        <a:spcAft>
                          <a:spcPts val="10"/>
                        </a:spcAft>
                      </a:pPr>
                      <a:r>
                        <a:rPr lang="it-IT" sz="2400">
                          <a:effectLst/>
                        </a:rPr>
                        <a:t>Agenti fisici</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a:effectLst/>
                        </a:rPr>
                        <a:t>*</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448190057"/>
                  </a:ext>
                </a:extLst>
              </a:tr>
              <a:tr h="636781">
                <a:tc>
                  <a:txBody>
                    <a:bodyPr/>
                    <a:lstStyle/>
                    <a:p>
                      <a:pPr algn="ctr">
                        <a:lnSpc>
                          <a:spcPct val="150000"/>
                        </a:lnSpc>
                        <a:spcBef>
                          <a:spcPts val="10"/>
                        </a:spcBef>
                        <a:spcAft>
                          <a:spcPts val="10"/>
                        </a:spcAft>
                      </a:pPr>
                      <a:r>
                        <a:rPr lang="it-IT" sz="2400">
                          <a:effectLst/>
                        </a:rPr>
                        <a:t>Mobilità e trasporti</a:t>
                      </a:r>
                      <a:endParaRPr lang="it-IT" sz="2400" b="1">
                        <a:solidFill>
                          <a:srgbClr val="4F622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17" marR="43417" marT="0" marB="0" anchor="ctr"/>
                </a:tc>
                <a:tc>
                  <a:txBody>
                    <a:bodyPr/>
                    <a:lstStyle/>
                    <a:p>
                      <a:pPr algn="ctr">
                        <a:spcBef>
                          <a:spcPts val="10"/>
                        </a:spcBef>
                        <a:spcAft>
                          <a:spcPts val="10"/>
                        </a:spcAft>
                      </a:pPr>
                      <a:r>
                        <a:rPr lang="it-IT" sz="2400" dirty="0">
                          <a:effectLst/>
                        </a:rPr>
                        <a:t>*</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17" marR="43417" marT="0" marB="0"/>
                </a:tc>
                <a:extLst>
                  <a:ext uri="{0D108BD9-81ED-4DB2-BD59-A6C34878D82A}">
                    <a16:rowId xmlns="" xmlns:a16="http://schemas.microsoft.com/office/drawing/2014/main" val="1437141262"/>
                  </a:ext>
                </a:extLst>
              </a:tr>
            </a:tbl>
          </a:graphicData>
        </a:graphic>
      </p:graphicFrame>
    </p:spTree>
    <p:extLst>
      <p:ext uri="{BB962C8B-B14F-4D97-AF65-F5344CB8AC3E}">
        <p14:creationId xmlns:p14="http://schemas.microsoft.com/office/powerpoint/2010/main" val="203892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 xmlns:a16="http://schemas.microsoft.com/office/drawing/2014/main" id="{BE7F8DC9-A716-41A7-85D4-D1EC3DA28127}"/>
              </a:ext>
            </a:extLst>
          </p:cNvPr>
          <p:cNvSpPr/>
          <p:nvPr/>
        </p:nvSpPr>
        <p:spPr>
          <a:xfrm>
            <a:off x="1" y="0"/>
            <a:ext cx="4306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 Box 7"/>
          <p:cNvSpPr txBox="1">
            <a:spLocks noChangeArrowheads="1"/>
          </p:cNvSpPr>
          <p:nvPr/>
        </p:nvSpPr>
        <p:spPr bwMode="auto">
          <a:xfrm>
            <a:off x="463489" y="0"/>
            <a:ext cx="9364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2400" b="1">
                <a:solidFill>
                  <a:srgbClr val="002060"/>
                </a:solidFill>
                <a:latin typeface="Century Gothic" panose="020B0502020202020204" pitchFamily="34" charset="0"/>
                <a:cs typeface="Arial" panose="020B0604020202020204" pitchFamily="34" charset="0"/>
              </a:defRPr>
            </a:lvl1pPr>
            <a:lvl2pPr marL="742950" indent="-285750" eaLnBrk="0" hangingPunct="0">
              <a:defRPr sz="2800">
                <a:latin typeface="Arial" panose="020B0604020202020204" pitchFamily="34" charset="0"/>
                <a:cs typeface="Arial" panose="020B0604020202020204" pitchFamily="34" charset="0"/>
              </a:defRPr>
            </a:lvl2pPr>
            <a:lvl3pPr marL="1143000" indent="-228600" eaLnBrk="0" hangingPunct="0">
              <a:defRPr sz="2800">
                <a:latin typeface="Arial" panose="020B0604020202020204" pitchFamily="34" charset="0"/>
                <a:cs typeface="Arial" panose="020B0604020202020204" pitchFamily="34" charset="0"/>
              </a:defRPr>
            </a:lvl3pPr>
            <a:lvl4pPr marL="1600200" indent="-228600" eaLnBrk="0" hangingPunct="0">
              <a:defRPr sz="2800">
                <a:latin typeface="Arial" panose="020B0604020202020204" pitchFamily="34" charset="0"/>
                <a:cs typeface="Arial" panose="020B0604020202020204" pitchFamily="34" charset="0"/>
              </a:defRPr>
            </a:lvl4pPr>
            <a:lvl5pPr marL="2057400" indent="-228600" eaLnBrk="0" hangingPunct="0">
              <a:defRPr sz="2800">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latin typeface="Arial" panose="020B0604020202020204" pitchFamily="34" charset="0"/>
                <a:cs typeface="Arial" panose="020B0604020202020204" pitchFamily="34" charset="0"/>
              </a:defRPr>
            </a:lvl9pPr>
          </a:lstStyle>
          <a:p>
            <a:r>
              <a:rPr lang="it-IT" dirty="0"/>
              <a:t>Scenari di piano – valutazione delle alternative</a:t>
            </a:r>
          </a:p>
        </p:txBody>
      </p:sp>
      <p:sp>
        <p:nvSpPr>
          <p:cNvPr id="5" name="CasellaDiTesto 4">
            <a:extLst>
              <a:ext uri="{FF2B5EF4-FFF2-40B4-BE49-F238E27FC236}">
                <a16:creationId xmlns="" xmlns:a16="http://schemas.microsoft.com/office/drawing/2014/main" id="{67FE6C36-54F9-4BE6-BECB-BCA75C48DA4F}"/>
              </a:ext>
            </a:extLst>
          </p:cNvPr>
          <p:cNvSpPr txBox="1"/>
          <p:nvPr/>
        </p:nvSpPr>
        <p:spPr>
          <a:xfrm>
            <a:off x="508409" y="526672"/>
            <a:ext cx="9397590" cy="6401753"/>
          </a:xfrm>
          <a:prstGeom prst="rect">
            <a:avLst/>
          </a:prstGeom>
          <a:noFill/>
        </p:spPr>
        <p:txBody>
          <a:bodyPr wrap="square" rtlCol="0">
            <a:spAutoFit/>
          </a:bodyPr>
          <a:lstStyle/>
          <a:p>
            <a:pPr algn="just">
              <a:spcBef>
                <a:spcPts val="601"/>
              </a:spcBef>
              <a:spcAft>
                <a:spcPts val="601"/>
              </a:spcAft>
            </a:pPr>
            <a:r>
              <a:rPr lang="it-IT" sz="2000" dirty="0">
                <a:latin typeface="Arial" panose="020B0604020202020204" pitchFamily="34" charset="0"/>
                <a:cs typeface="Arial" panose="020B0604020202020204" pitchFamily="34" charset="0"/>
              </a:rPr>
              <a:t>Si è esplicitamente scelto di non effettuare un confronto fra lo scenario di Piano e lo scenario tendenziale per diversi motivi:</a:t>
            </a:r>
            <a:endParaRPr lang="it-IT" sz="2000" b="1" dirty="0">
              <a:latin typeface="Arial" panose="020B0604020202020204" pitchFamily="34" charset="0"/>
              <a:cs typeface="Arial" panose="020B0604020202020204" pitchFamily="34" charset="0"/>
            </a:endParaRPr>
          </a:p>
          <a:p>
            <a:pPr marL="285757" indent="-285757" algn="just">
              <a:spcBef>
                <a:spcPts val="601"/>
              </a:spcBef>
              <a:spcAft>
                <a:spcPts val="601"/>
              </a:spcAft>
              <a:buFont typeface="Arial" panose="020B0604020202020204" pitchFamily="34" charset="0"/>
              <a:buChar char="•"/>
            </a:pPr>
            <a:r>
              <a:rPr lang="it-IT" sz="2000" dirty="0">
                <a:latin typeface="Arial" panose="020B0604020202020204" pitchFamily="34" charset="0"/>
                <a:cs typeface="Arial" panose="020B0604020202020204" pitchFamily="34" charset="0"/>
              </a:rPr>
              <a:t>il precedente strumento di pianificazione risale a oltre 15 anni fa e dunque troppo datato per un confronto utile</a:t>
            </a:r>
            <a:endParaRPr lang="it-IT" sz="2000" b="1" dirty="0">
              <a:latin typeface="Arial" panose="020B0604020202020204" pitchFamily="34" charset="0"/>
              <a:cs typeface="Arial" panose="020B0604020202020204" pitchFamily="34" charset="0"/>
            </a:endParaRPr>
          </a:p>
          <a:p>
            <a:pPr marL="285757" indent="-285757" algn="just">
              <a:spcBef>
                <a:spcPts val="601"/>
              </a:spcBef>
              <a:spcAft>
                <a:spcPts val="601"/>
              </a:spcAft>
              <a:buFont typeface="Arial" panose="020B0604020202020204" pitchFamily="34" charset="0"/>
              <a:buChar char="•"/>
            </a:pPr>
            <a:r>
              <a:rPr lang="it-IT" sz="2000" dirty="0">
                <a:latin typeface="Arial" panose="020B0604020202020204" pitchFamily="34" charset="0"/>
                <a:cs typeface="Arial" panose="020B0604020202020204" pitchFamily="34" charset="0"/>
              </a:rPr>
              <a:t>•	se si considerano gli ultimi piani triennali oggetto di delibera del </a:t>
            </a:r>
            <a:r>
              <a:rPr lang="it-IT" sz="2000" dirty="0" err="1">
                <a:latin typeface="Arial" panose="020B0604020202020204" pitchFamily="34" charset="0"/>
                <a:cs typeface="Arial" panose="020B0604020202020204" pitchFamily="34" charset="0"/>
              </a:rPr>
              <a:t>CdA</a:t>
            </a:r>
            <a:r>
              <a:rPr lang="it-IT" sz="2000" dirty="0">
                <a:latin typeface="Arial" panose="020B0604020202020204" pitchFamily="34" charset="0"/>
                <a:cs typeface="Arial" panose="020B0604020202020204" pitchFamily="34" charset="0"/>
              </a:rPr>
              <a:t> consortile (dal 2011 al 2017) emerge che accanto a una continua attività di manutenzione ordinaria e straordinaria sulla propria rete e sui relativi manufatti, il Consorzio si impegna alla programmazione, alla progettazione e alla realizzazione delle opere, orientandosi per lo più in maniera coerente con i programmi di finanziamento regionali o nazionali investendo una considerevole parte delle proprie risorse in interventi volti alla valorizzazione dell’ambiente, del paesaggio e della fruizione turistica del reticolo consortile.</a:t>
            </a:r>
            <a:endParaRPr lang="it-IT" sz="2000" b="1" dirty="0">
              <a:latin typeface="Arial" panose="020B0604020202020204" pitchFamily="34" charset="0"/>
              <a:cs typeface="Arial" panose="020B0604020202020204" pitchFamily="34" charset="0"/>
            </a:endParaRPr>
          </a:p>
          <a:p>
            <a:pPr algn="just">
              <a:spcBef>
                <a:spcPts val="601"/>
              </a:spcBef>
              <a:spcAft>
                <a:spcPts val="601"/>
              </a:spcAft>
            </a:pPr>
            <a:r>
              <a:rPr lang="it-IT" sz="2000" dirty="0">
                <a:latin typeface="Arial" panose="020B0604020202020204" pitchFamily="34" charset="0"/>
                <a:cs typeface="Arial" panose="020B0604020202020204" pitchFamily="34" charset="0"/>
              </a:rPr>
              <a:t>Le alternative valutate fanno quindi riferimento a:</a:t>
            </a:r>
          </a:p>
          <a:p>
            <a:pPr marL="285757" indent="-285757" algn="just">
              <a:spcBef>
                <a:spcPts val="601"/>
              </a:spcBef>
              <a:spcAft>
                <a:spcPts val="601"/>
              </a:spcAft>
              <a:buFont typeface="Arial" panose="020B0604020202020204" pitchFamily="34" charset="0"/>
              <a:buChar char="•"/>
            </a:pPr>
            <a:r>
              <a:rPr lang="it-IT" sz="2000" dirty="0">
                <a:latin typeface="Arial" panose="020B0604020202020204" pitchFamily="34" charset="0"/>
                <a:cs typeface="Arial" panose="020B0604020202020204" pitchFamily="34" charset="0"/>
              </a:rPr>
              <a:t>realizzazione degli interventi indicati con priorità 1 che ragionevolmente saranno attuati entro il periodo di validità del piano</a:t>
            </a:r>
          </a:p>
          <a:p>
            <a:pPr marL="285757" indent="-285757" algn="just">
              <a:spcBef>
                <a:spcPts val="601"/>
              </a:spcBef>
              <a:spcAft>
                <a:spcPts val="601"/>
              </a:spcAft>
              <a:buFont typeface="Arial" panose="020B0604020202020204" pitchFamily="34" charset="0"/>
              <a:buChar char="•"/>
            </a:pPr>
            <a:r>
              <a:rPr lang="it-IT" sz="2000" dirty="0">
                <a:latin typeface="Arial" panose="020B0604020202020204" pitchFamily="34" charset="0"/>
                <a:cs typeface="Arial" panose="020B0604020202020204" pitchFamily="34" charset="0"/>
              </a:rPr>
              <a:t>interventi indicati con priorità 2 che altrettanto verosimilmente verranno realizzati successivamente ai primi e non necessariamente entro i dieci anni di validità del piano.</a:t>
            </a:r>
            <a:endParaRPr lang="it-IT" sz="2000" b="1" dirty="0">
              <a:latin typeface="Arial" panose="020B0604020202020204" pitchFamily="34" charset="0"/>
              <a:cs typeface="Arial" panose="020B0604020202020204" pitchFamily="34" charset="0"/>
            </a:endParaRPr>
          </a:p>
        </p:txBody>
      </p:sp>
      <p:cxnSp>
        <p:nvCxnSpPr>
          <p:cNvPr id="7" name="Connettore diritto 6">
            <a:extLst>
              <a:ext uri="{FF2B5EF4-FFF2-40B4-BE49-F238E27FC236}">
                <a16:creationId xmlns="" xmlns:a16="http://schemas.microsoft.com/office/drawing/2014/main" id="{852079B1-918E-498C-9A12-4BFCE0EB4FAE}"/>
              </a:ext>
            </a:extLst>
          </p:cNvPr>
          <p:cNvCxnSpPr/>
          <p:nvPr/>
        </p:nvCxnSpPr>
        <p:spPr>
          <a:xfrm>
            <a:off x="385733" y="494168"/>
            <a:ext cx="94753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Box 10">
            <a:extLst>
              <a:ext uri="{FF2B5EF4-FFF2-40B4-BE49-F238E27FC236}">
                <a16:creationId xmlns="" xmlns:a16="http://schemas.microsoft.com/office/drawing/2014/main" id="{B999AF95-C949-4E83-94DE-E2122A309D48}"/>
              </a:ext>
            </a:extLst>
          </p:cNvPr>
          <p:cNvSpPr txBox="1">
            <a:spLocks noChangeArrowheads="1"/>
          </p:cNvSpPr>
          <p:nvPr/>
        </p:nvSpPr>
        <p:spPr bwMode="auto">
          <a:xfrm rot="16200000">
            <a:off x="-3197255" y="3275013"/>
            <a:ext cx="685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sz="1400" b="1" dirty="0"/>
              <a:t>VAS PIANO DI BONIFICA – </a:t>
            </a:r>
            <a:r>
              <a:rPr lang="it-IT" sz="1200" b="1" dirty="0"/>
              <a:t>Seconda conferenza VAS Seduta conclusiva 24.05.2018</a:t>
            </a:r>
            <a:endParaRPr lang="it-IT" sz="1400" b="1" dirty="0"/>
          </a:p>
        </p:txBody>
      </p:sp>
    </p:spTree>
    <p:extLst>
      <p:ext uri="{BB962C8B-B14F-4D97-AF65-F5344CB8AC3E}">
        <p14:creationId xmlns:p14="http://schemas.microsoft.com/office/powerpoint/2010/main" val="3949351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3462</Words>
  <Application>Microsoft Office PowerPoint</Application>
  <PresentationFormat>A4 (21x29,7 cm)</PresentationFormat>
  <Paragraphs>416</Paragraphs>
  <Slides>41</Slides>
  <Notes>41</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Sara Lodrini</dc:creator>
  <cp:lastModifiedBy>PC-ALESSIO-2017</cp:lastModifiedBy>
  <cp:revision>38</cp:revision>
  <dcterms:created xsi:type="dcterms:W3CDTF">2018-05-06T18:56:48Z</dcterms:created>
  <dcterms:modified xsi:type="dcterms:W3CDTF">2018-05-23T15:00:46Z</dcterms:modified>
</cp:coreProperties>
</file>